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4" r:id="rId2"/>
  </p:sldMasterIdLst>
  <p:notesMasterIdLst>
    <p:notesMasterId r:id="rId12"/>
  </p:notesMasterIdLst>
  <p:sldIdLst>
    <p:sldId id="256" r:id="rId3"/>
    <p:sldId id="257" r:id="rId4"/>
    <p:sldId id="258" r:id="rId5"/>
    <p:sldId id="259" r:id="rId6"/>
    <p:sldId id="260" r:id="rId7"/>
    <p:sldId id="261" r:id="rId8"/>
    <p:sldId id="262" r:id="rId9"/>
    <p:sldId id="263" r:id="rId10"/>
    <p:sldId id="264" r:id="rId11"/>
  </p:sldIdLst>
  <p:sldSz cx="9144000" cy="5143500" type="screen16x9"/>
  <p:notesSz cx="6858000" cy="9144000"/>
  <p:embeddedFontLst>
    <p:embeddedFont>
      <p:font typeface="Goudy Old Style" panose="02020502050305020303" pitchFamily="18" charset="0"/>
      <p:regular r:id="rId13"/>
      <p:bold r:id="rId14"/>
      <p:italic r:id="rId15"/>
    </p:embeddedFont>
    <p:embeddedFont>
      <p:font typeface="Lato" panose="020F0502020204030203" pitchFamily="34" charset="0"/>
      <p:regular r:id="rId16"/>
      <p:bold r:id="rId17"/>
      <p:italic r:id="rId18"/>
      <p:boldItalic r:id="rId19"/>
    </p:embeddedFont>
    <p:embeddedFont>
      <p:font typeface="Lato Black" panose="020F0502020204030203" pitchFamily="34" charset="0"/>
      <p:bold r:id="rId20"/>
      <p:boldItalic r:id="rId21"/>
    </p:embeddedFont>
    <p:embeddedFont>
      <p:font typeface="Trebuchet MS" panose="020B060302020202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g4ID0MW+58A5oAZz0iuzSAYbU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p:scale>
          <a:sx n="90" d="100"/>
          <a:sy n="90" d="100"/>
        </p:scale>
        <p:origin x="600"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customschemas.google.com/relationships/presentationmetadata" Target="metadata"/><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1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 name="Google Shape;10;p1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 name="Google Shape;11;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 name="Google Shape;12;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69"/>
        <p:cNvGrpSpPr/>
        <p:nvPr/>
      </p:nvGrpSpPr>
      <p:grpSpPr>
        <a:xfrm>
          <a:off x="0" y="0"/>
          <a:ext cx="0" cy="0"/>
          <a:chOff x="0" y="0"/>
          <a:chExt cx="0" cy="0"/>
        </a:xfrm>
      </p:grpSpPr>
      <p:sp>
        <p:nvSpPr>
          <p:cNvPr id="70" name="Google Shape;70;p2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1" name="Google Shape;71;p22"/>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72" name="Google Shape;72;p22"/>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73" name="Google Shape;73;p2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74" name="Google Shape;74;p2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75" name="Google Shape;75;p2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8" name="Google Shape;78;p23"/>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79" name="Google Shape;79;p23"/>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0" name="Google Shape;80;p2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1" name="Google Shape;81;p2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2" name="Google Shape;82;p2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83"/>
        <p:cNvGrpSpPr/>
        <p:nvPr/>
      </p:nvGrpSpPr>
      <p:grpSpPr>
        <a:xfrm>
          <a:off x="0" y="0"/>
          <a:ext cx="0" cy="0"/>
          <a:chOff x="0" y="0"/>
          <a:chExt cx="0" cy="0"/>
        </a:xfrm>
      </p:grpSpPr>
      <p:sp>
        <p:nvSpPr>
          <p:cNvPr id="84" name="Google Shape;84;p24"/>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5" name="Google Shape;85;p2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6" name="Google Shape;86;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7" name="Google Shape;87;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88"/>
        <p:cNvGrpSpPr/>
        <p:nvPr/>
      </p:nvGrpSpPr>
      <p:grpSpPr>
        <a:xfrm>
          <a:off x="0" y="0"/>
          <a:ext cx="0" cy="0"/>
          <a:chOff x="0" y="0"/>
          <a:chExt cx="0" cy="0"/>
        </a:xfrm>
      </p:grpSpPr>
      <p:sp>
        <p:nvSpPr>
          <p:cNvPr id="89" name="Google Shape;89;p2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0" name="Google Shape;90;p25"/>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1" name="Google Shape;91;p2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2" name="Google Shape;92;p2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3" name="Google Shape;93;p2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6" name="Google Shape;96;p26"/>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7" name="Google Shape;97;p2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8" name="Google Shape;98;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9" name="Google Shape;9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03"/>
        <p:cNvGrpSpPr/>
        <p:nvPr/>
      </p:nvGrpSpPr>
      <p:grpSpPr>
        <a:xfrm>
          <a:off x="0" y="0"/>
          <a:ext cx="0" cy="0"/>
          <a:chOff x="0" y="0"/>
          <a:chExt cx="0" cy="0"/>
        </a:xfrm>
      </p:grpSpPr>
      <p:sp>
        <p:nvSpPr>
          <p:cNvPr id="104" name="Google Shape;104;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6" name="Google Shape;106;p2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07" name="Google Shape;107;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08" name="Google Shape;108;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09" name="Google Shape;109;p28"/>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10"/>
        <p:cNvGrpSpPr/>
        <p:nvPr/>
      </p:nvGrpSpPr>
      <p:grpSpPr>
        <a:xfrm>
          <a:off x="0" y="0"/>
          <a:ext cx="0" cy="0"/>
          <a:chOff x="0" y="0"/>
          <a:chExt cx="0" cy="0"/>
        </a:xfrm>
      </p:grpSpPr>
      <p:sp>
        <p:nvSpPr>
          <p:cNvPr id="111" name="Google Shape;111;p29"/>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9"/>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13" name="Google Shape;113;p2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4" name="Google Shape;114;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15" name="Google Shape;115;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16" name="Google Shape;116;p29"/>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17"/>
        <p:cNvGrpSpPr/>
        <p:nvPr/>
      </p:nvGrpSpPr>
      <p:grpSpPr>
        <a:xfrm>
          <a:off x="0" y="0"/>
          <a:ext cx="0" cy="0"/>
          <a:chOff x="0" y="0"/>
          <a:chExt cx="0" cy="0"/>
        </a:xfrm>
      </p:grpSpPr>
      <p:sp>
        <p:nvSpPr>
          <p:cNvPr id="118" name="Google Shape;118;p30"/>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0"/>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20" name="Google Shape;120;p3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1" name="Google Shape;121;p3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2" name="Google Shape;122;p3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23" name="Google Shape;123;p30"/>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24"/>
        <p:cNvGrpSpPr/>
        <p:nvPr/>
      </p:nvGrpSpPr>
      <p:grpSpPr>
        <a:xfrm>
          <a:off x="0" y="0"/>
          <a:ext cx="0" cy="0"/>
          <a:chOff x="0" y="0"/>
          <a:chExt cx="0" cy="0"/>
        </a:xfrm>
      </p:grpSpPr>
      <p:sp>
        <p:nvSpPr>
          <p:cNvPr id="125" name="Google Shape;125;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pic>
        <p:nvPicPr>
          <p:cNvPr id="127" name="Google Shape;127;p3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8" name="Google Shape;128;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9" name="Google Shape;129;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0" name="Google Shape;130;p31"/>
          <p:cNvSpPr txBox="1">
            <a:spLocks noGrp="1"/>
          </p:cNvSpPr>
          <p:nvPr>
            <p:ph type="subTitle" idx="1"/>
          </p:nvPr>
        </p:nvSpPr>
        <p:spPr>
          <a:xfrm>
            <a:off x="503873" y="939925"/>
            <a:ext cx="36633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14"/>
          <p:cNvPicPr preferRelativeResize="0"/>
          <p:nvPr/>
        </p:nvPicPr>
        <p:blipFill rotWithShape="1">
          <a:blip r:embed="rId3">
            <a:alphaModFix/>
          </a:blip>
          <a:srcRect/>
          <a:stretch/>
        </p:blipFill>
        <p:spPr>
          <a:xfrm>
            <a:off x="0" y="4969025"/>
            <a:ext cx="9144000" cy="174475"/>
          </a:xfrm>
          <a:prstGeom prst="rect">
            <a:avLst/>
          </a:prstGeom>
          <a:noFill/>
          <a:ln>
            <a:noFill/>
          </a:ln>
        </p:spPr>
      </p:pic>
      <p:sp>
        <p:nvSpPr>
          <p:cNvPr id="15" name="Google Shape;15;p14"/>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14"/>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7" name="Google Shape;17;p14"/>
          <p:cNvPicPr preferRelativeResize="0"/>
          <p:nvPr/>
        </p:nvPicPr>
        <p:blipFill rotWithShape="1">
          <a:blip r:embed="rId4">
            <a:alphaModFix/>
          </a:blip>
          <a:srcRect/>
          <a:stretch/>
        </p:blipFill>
        <p:spPr>
          <a:xfrm>
            <a:off x="653016" y="909925"/>
            <a:ext cx="1260844" cy="31521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131"/>
        <p:cNvGrpSpPr/>
        <p:nvPr/>
      </p:nvGrpSpPr>
      <p:grpSpPr>
        <a:xfrm>
          <a:off x="0" y="0"/>
          <a:ext cx="0" cy="0"/>
          <a:chOff x="0" y="0"/>
          <a:chExt cx="0" cy="0"/>
        </a:xfrm>
      </p:grpSpPr>
      <p:pic>
        <p:nvPicPr>
          <p:cNvPr id="132" name="Google Shape;132;p3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33" name="Google Shape;133;p3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34" name="Google Shape;134;p3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5" name="Google Shape;135;p32"/>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2"/>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37" name="Google Shape;137;p32"/>
          <p:cNvSpPr txBox="1">
            <a:spLocks noGrp="1"/>
          </p:cNvSpPr>
          <p:nvPr>
            <p:ph type="subTitle" idx="1"/>
          </p:nvPr>
        </p:nvSpPr>
        <p:spPr>
          <a:xfrm>
            <a:off x="503874" y="939925"/>
            <a:ext cx="3502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138"/>
        <p:cNvGrpSpPr/>
        <p:nvPr/>
      </p:nvGrpSpPr>
      <p:grpSpPr>
        <a:xfrm>
          <a:off x="0" y="0"/>
          <a:ext cx="0" cy="0"/>
          <a:chOff x="0" y="0"/>
          <a:chExt cx="0" cy="0"/>
        </a:xfrm>
      </p:grpSpPr>
      <p:pic>
        <p:nvPicPr>
          <p:cNvPr id="139" name="Google Shape;139;p3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40" name="Google Shape;140;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41" name="Google Shape;141;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42" name="Google Shape;142;p33"/>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3"/>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44" name="Google Shape;144;p33"/>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sp>
        <p:nvSpPr>
          <p:cNvPr id="146" name="Google Shape;146;p34"/>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4"/>
          <p:cNvSpPr txBox="1">
            <a:spLocks noGrp="1"/>
          </p:cNvSpPr>
          <p:nvPr>
            <p:ph type="title"/>
          </p:nvPr>
        </p:nvSpPr>
        <p:spPr>
          <a:xfrm>
            <a:off x="265500" y="11569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8" name="Google Shape;148;p34"/>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9" name="Google Shape;14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50" name="Google Shape;150;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1" name="Google Shape;151;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154" name="Google Shape;154;p3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55" name="Google Shape;155;p3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6" name="Google Shape;156;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157"/>
        <p:cNvGrpSpPr/>
        <p:nvPr/>
      </p:nvGrpSpPr>
      <p:grpSpPr>
        <a:xfrm>
          <a:off x="0" y="0"/>
          <a:ext cx="0" cy="0"/>
          <a:chOff x="0" y="0"/>
          <a:chExt cx="0" cy="0"/>
        </a:xfrm>
      </p:grpSpPr>
      <p:sp>
        <p:nvSpPr>
          <p:cNvPr id="158" name="Google Shape;158;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159"/>
        <p:cNvGrpSpPr/>
        <p:nvPr/>
      </p:nvGrpSpPr>
      <p:grpSpPr>
        <a:xfrm>
          <a:off x="0" y="0"/>
          <a:ext cx="0" cy="0"/>
          <a:chOff x="0" y="0"/>
          <a:chExt cx="0" cy="0"/>
        </a:xfrm>
      </p:grpSpPr>
      <p:sp>
        <p:nvSpPr>
          <p:cNvPr id="160" name="Google Shape;160;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13"/>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67" name="Google Shape;167;p13"/>
          <p:cNvPicPr preferRelativeResize="0"/>
          <p:nvPr/>
        </p:nvPicPr>
        <p:blipFill rotWithShape="1">
          <a:blip r:embed="rId3">
            <a:alphaModFix/>
          </a:blip>
          <a:srcRect/>
          <a:stretch/>
        </p:blipFill>
        <p:spPr>
          <a:xfrm>
            <a:off x="551438" y="509891"/>
            <a:ext cx="1356876" cy="33921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3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70" name="Google Shape;170;p3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71" name="Google Shape;171;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172" name="Google Shape;172;p38"/>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9"/>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40"/>
          <p:cNvSpPr txBox="1">
            <a:spLocks noGrp="1"/>
          </p:cNvSpPr>
          <p:nvPr>
            <p:ph type="subTitle" idx="1"/>
          </p:nvPr>
        </p:nvSpPr>
        <p:spPr>
          <a:xfrm>
            <a:off x="349777" y="32840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solidFill>
          <a:srgbClr val="1F1F50"/>
        </a:solidFill>
        <a:effectLst/>
      </p:bgPr>
    </p:bg>
    <p:spTree>
      <p:nvGrpSpPr>
        <p:cNvPr id="1" name="Shape 18"/>
        <p:cNvGrpSpPr/>
        <p:nvPr/>
      </p:nvGrpSpPr>
      <p:grpSpPr>
        <a:xfrm>
          <a:off x="0" y="0"/>
          <a:ext cx="0" cy="0"/>
          <a:chOff x="0" y="0"/>
          <a:chExt cx="0" cy="0"/>
        </a:xfrm>
      </p:grpSpPr>
      <p:sp>
        <p:nvSpPr>
          <p:cNvPr id="19" name="Google Shape;19;p15"/>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1"/>
          <p:cNvPicPr preferRelativeResize="0"/>
          <p:nvPr/>
        </p:nvPicPr>
        <p:blipFill rotWithShape="1">
          <a:blip r:embed="rId3">
            <a:alphaModFix/>
          </a:blip>
          <a:srcRect/>
          <a:stretch/>
        </p:blipFill>
        <p:spPr>
          <a:xfrm>
            <a:off x="3619500" y="2095500"/>
            <a:ext cx="1905000" cy="476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180"/>
        <p:cNvGrpSpPr/>
        <p:nvPr/>
      </p:nvGrpSpPr>
      <p:grpSpPr>
        <a:xfrm>
          <a:off x="0" y="0"/>
          <a:ext cx="0" cy="0"/>
          <a:chOff x="0" y="0"/>
          <a:chExt cx="0" cy="0"/>
        </a:xfrm>
      </p:grpSpPr>
      <p:sp>
        <p:nvSpPr>
          <p:cNvPr id="181" name="Google Shape;181;p4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2" name="Google Shape;182;p4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83" name="Google Shape;183;p42"/>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84" name="Google Shape;184;p42"/>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85" name="Google Shape;185;p42"/>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86" name="Google Shape;186;p4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187"/>
        <p:cNvGrpSpPr/>
        <p:nvPr/>
      </p:nvGrpSpPr>
      <p:grpSpPr>
        <a:xfrm>
          <a:off x="0" y="0"/>
          <a:ext cx="0" cy="0"/>
          <a:chOff x="0" y="0"/>
          <a:chExt cx="0" cy="0"/>
        </a:xfrm>
      </p:grpSpPr>
      <p:sp>
        <p:nvSpPr>
          <p:cNvPr id="188" name="Google Shape;188;p4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9" name="Google Shape;189;p4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90" name="Google Shape;190;p43"/>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1" name="Google Shape;191;p43"/>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92" name="Google Shape;192;p43"/>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93" name="Google Shape;193;p43"/>
          <p:cNvPicPr preferRelativeResize="0"/>
          <p:nvPr/>
        </p:nvPicPr>
        <p:blipFill rotWithShape="1">
          <a:blip r:embed="rId2">
            <a:alphaModFix/>
          </a:blip>
          <a:srcRect/>
          <a:stretch/>
        </p:blipFill>
        <p:spPr>
          <a:xfrm>
            <a:off x="756" y="4949090"/>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194"/>
        <p:cNvGrpSpPr/>
        <p:nvPr/>
      </p:nvGrpSpPr>
      <p:grpSpPr>
        <a:xfrm>
          <a:off x="0" y="0"/>
          <a:ext cx="0" cy="0"/>
          <a:chOff x="0" y="0"/>
          <a:chExt cx="0" cy="0"/>
        </a:xfrm>
      </p:grpSpPr>
      <p:sp>
        <p:nvSpPr>
          <p:cNvPr id="195" name="Google Shape;195;p44"/>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6" name="Google Shape;196;p44"/>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197" name="Google Shape;197;p4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98" name="Google Shape;198;p44"/>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99" name="Google Shape;199;p4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00" name="Google Shape;200;p4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01" name="Google Shape;201;p44"/>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02" name="Google Shape;202;p44"/>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03" name="Google Shape;203;p44"/>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204"/>
        <p:cNvGrpSpPr/>
        <p:nvPr/>
      </p:nvGrpSpPr>
      <p:grpSpPr>
        <a:xfrm>
          <a:off x="0" y="0"/>
          <a:ext cx="0" cy="0"/>
          <a:chOff x="0" y="0"/>
          <a:chExt cx="0" cy="0"/>
        </a:xfrm>
      </p:grpSpPr>
      <p:sp>
        <p:nvSpPr>
          <p:cNvPr id="205" name="Google Shape;205;p4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06" name="Google Shape;206;p45"/>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07" name="Google Shape;207;p4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08" name="Google Shape;208;p45"/>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09" name="Google Shape;209;p4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10" name="Google Shape;210;p4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11" name="Google Shape;211;p45"/>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2" name="Google Shape;212;p45"/>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13" name="Google Shape;213;p45"/>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4" name="Google Shape;214;p45"/>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15" name="Google Shape;215;p4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216"/>
        <p:cNvGrpSpPr/>
        <p:nvPr/>
      </p:nvGrpSpPr>
      <p:grpSpPr>
        <a:xfrm>
          <a:off x="0" y="0"/>
          <a:ext cx="0" cy="0"/>
          <a:chOff x="0" y="0"/>
          <a:chExt cx="0" cy="0"/>
        </a:xfrm>
      </p:grpSpPr>
      <p:sp>
        <p:nvSpPr>
          <p:cNvPr id="217" name="Google Shape;217;p46"/>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218" name="Google Shape;218;p4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19" name="Google Shape;219;p46"/>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0" name="Google Shape;220;p4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21" name="Google Shape;221;p4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22" name="Google Shape;222;p46"/>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3" name="Google Shape;223;p46"/>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4" name="Google Shape;224;p46"/>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5" name="Google Shape;225;p46"/>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6" name="Google Shape;226;p46"/>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7" name="Google Shape;227;p46"/>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8" name="Google Shape;228;p46"/>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29" name="Google Shape;229;p4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32" name="Google Shape;232;p47"/>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33" name="Google Shape;233;p47"/>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34" name="Google Shape;234;p4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35" name="Google Shape;235;p4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36" name="Google Shape;236;p4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37" name="Google Shape;237;p4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238"/>
        <p:cNvGrpSpPr/>
        <p:nvPr/>
      </p:nvGrpSpPr>
      <p:grpSpPr>
        <a:xfrm>
          <a:off x="0" y="0"/>
          <a:ext cx="0" cy="0"/>
          <a:chOff x="0" y="0"/>
          <a:chExt cx="0" cy="0"/>
        </a:xfrm>
      </p:grpSpPr>
      <p:sp>
        <p:nvSpPr>
          <p:cNvPr id="239" name="Google Shape;239;p4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40" name="Google Shape;240;p48"/>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241" name="Google Shape;241;p48"/>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2" name="Google Shape;242;p4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3" name="Google Shape;243;p4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44" name="Google Shape;244;p4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45" name="Google Shape;245;p4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246"/>
        <p:cNvGrpSpPr/>
        <p:nvPr/>
      </p:nvGrpSpPr>
      <p:grpSpPr>
        <a:xfrm>
          <a:off x="0" y="0"/>
          <a:ext cx="0" cy="0"/>
          <a:chOff x="0" y="0"/>
          <a:chExt cx="0" cy="0"/>
        </a:xfrm>
      </p:grpSpPr>
      <p:sp>
        <p:nvSpPr>
          <p:cNvPr id="247" name="Google Shape;247;p49"/>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8" name="Google Shape;248;p4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9" name="Google Shape;249;p4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0" name="Google Shape;250;p4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1" name="Google Shape;251;p4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252"/>
        <p:cNvGrpSpPr/>
        <p:nvPr/>
      </p:nvGrpSpPr>
      <p:grpSpPr>
        <a:xfrm>
          <a:off x="0" y="0"/>
          <a:ext cx="0" cy="0"/>
          <a:chOff x="0" y="0"/>
          <a:chExt cx="0" cy="0"/>
        </a:xfrm>
      </p:grpSpPr>
      <p:sp>
        <p:nvSpPr>
          <p:cNvPr id="253" name="Google Shape;253;p5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54" name="Google Shape;254;p50"/>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55" name="Google Shape;255;p5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56" name="Google Shape;256;p5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7" name="Google Shape;257;p5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8" name="Google Shape;258;p5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tatic Logo">
  <p:cSld name="TITLE_1_1_1">
    <p:bg>
      <p:bgPr>
        <a:solidFill>
          <a:srgbClr val="1F1F50"/>
        </a:solidFill>
        <a:effectLst/>
      </p:bgPr>
    </p:bg>
    <p:spTree>
      <p:nvGrpSpPr>
        <p:cNvPr id="1" name="Shape 20"/>
        <p:cNvGrpSpPr/>
        <p:nvPr/>
      </p:nvGrpSpPr>
      <p:grpSpPr>
        <a:xfrm>
          <a:off x="0" y="0"/>
          <a:ext cx="0" cy="0"/>
          <a:chOff x="0" y="0"/>
          <a:chExt cx="0" cy="0"/>
        </a:xfrm>
      </p:grpSpPr>
      <p:pic>
        <p:nvPicPr>
          <p:cNvPr id="21" name="Google Shape;21;p16"/>
          <p:cNvPicPr preferRelativeResize="0"/>
          <p:nvPr/>
        </p:nvPicPr>
        <p:blipFill rotWithShape="1">
          <a:blip r:embed="rId2">
            <a:alphaModFix/>
          </a:blip>
          <a:srcRect/>
          <a:stretch/>
        </p:blipFill>
        <p:spPr>
          <a:xfrm>
            <a:off x="3619500" y="2333625"/>
            <a:ext cx="1905000" cy="4762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259"/>
        <p:cNvGrpSpPr/>
        <p:nvPr/>
      </p:nvGrpSpPr>
      <p:grpSpPr>
        <a:xfrm>
          <a:off x="0" y="0"/>
          <a:ext cx="0" cy="0"/>
          <a:chOff x="0" y="0"/>
          <a:chExt cx="0" cy="0"/>
        </a:xfrm>
      </p:grpSpPr>
      <p:sp>
        <p:nvSpPr>
          <p:cNvPr id="260" name="Google Shape;260;p5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61" name="Google Shape;261;p51"/>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62" name="Google Shape;262;p5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63" name="Google Shape;263;p5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64" name="Google Shape;264;p5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65" name="Google Shape;265;p51"/>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266"/>
        <p:cNvGrpSpPr/>
        <p:nvPr/>
      </p:nvGrpSpPr>
      <p:grpSpPr>
        <a:xfrm>
          <a:off x="0" y="0"/>
          <a:ext cx="0" cy="0"/>
          <a:chOff x="0" y="0"/>
          <a:chExt cx="0" cy="0"/>
        </a:xfrm>
      </p:grpSpPr>
      <p:sp>
        <p:nvSpPr>
          <p:cNvPr id="267" name="Google Shape;267;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8" name="Google Shape;268;p5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pic>
        <p:nvPicPr>
          <p:cNvPr id="269" name="Google Shape;269;p5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270"/>
        <p:cNvGrpSpPr/>
        <p:nvPr/>
      </p:nvGrpSpPr>
      <p:grpSpPr>
        <a:xfrm>
          <a:off x="0" y="0"/>
          <a:ext cx="0" cy="0"/>
          <a:chOff x="0" y="0"/>
          <a:chExt cx="0" cy="0"/>
        </a:xfrm>
      </p:grpSpPr>
      <p:sp>
        <p:nvSpPr>
          <p:cNvPr id="271" name="Google Shape;271;p5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2" name="Google Shape;272;p5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273" name="Google Shape;273;p5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274"/>
        <p:cNvGrpSpPr/>
        <p:nvPr/>
      </p:nvGrpSpPr>
      <p:grpSpPr>
        <a:xfrm>
          <a:off x="0" y="0"/>
          <a:ext cx="0" cy="0"/>
          <a:chOff x="0" y="0"/>
          <a:chExt cx="0" cy="0"/>
        </a:xfrm>
      </p:grpSpPr>
      <p:pic>
        <p:nvPicPr>
          <p:cNvPr id="275" name="Google Shape;275;p5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276"/>
        <p:cNvGrpSpPr/>
        <p:nvPr/>
      </p:nvGrpSpPr>
      <p:grpSpPr>
        <a:xfrm>
          <a:off x="0" y="0"/>
          <a:ext cx="0" cy="0"/>
          <a:chOff x="0" y="0"/>
          <a:chExt cx="0" cy="0"/>
        </a:xfrm>
      </p:grpSpPr>
      <p:sp>
        <p:nvSpPr>
          <p:cNvPr id="277" name="Google Shape;277;p55"/>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5"/>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79" name="Google Shape;279;p5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0" name="Google Shape;280;p5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1" name="Google Shape;281;p5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82" name="Google Shape;282;p55"/>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283" name="Google Shape;283;p5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284"/>
        <p:cNvGrpSpPr/>
        <p:nvPr/>
      </p:nvGrpSpPr>
      <p:grpSpPr>
        <a:xfrm>
          <a:off x="0" y="0"/>
          <a:ext cx="0" cy="0"/>
          <a:chOff x="0" y="0"/>
          <a:chExt cx="0" cy="0"/>
        </a:xfrm>
      </p:grpSpPr>
      <p:sp>
        <p:nvSpPr>
          <p:cNvPr id="285" name="Google Shape;285;p5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6"/>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87" name="Google Shape;287;p5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8" name="Google Shape;288;p5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9" name="Google Shape;289;p5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0" name="Google Shape;290;p56"/>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1" name="Google Shape;291;p5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292"/>
        <p:cNvGrpSpPr/>
        <p:nvPr/>
      </p:nvGrpSpPr>
      <p:grpSpPr>
        <a:xfrm>
          <a:off x="0" y="0"/>
          <a:ext cx="0" cy="0"/>
          <a:chOff x="0" y="0"/>
          <a:chExt cx="0" cy="0"/>
        </a:xfrm>
      </p:grpSpPr>
      <p:sp>
        <p:nvSpPr>
          <p:cNvPr id="293" name="Google Shape;293;p5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7"/>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95" name="Google Shape;295;p5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96" name="Google Shape;296;p5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97" name="Google Shape;297;p5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8" name="Google Shape;298;p57"/>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9" name="Google Shape;299;p5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300"/>
        <p:cNvGrpSpPr/>
        <p:nvPr/>
      </p:nvGrpSpPr>
      <p:grpSpPr>
        <a:xfrm>
          <a:off x="0" y="0"/>
          <a:ext cx="0" cy="0"/>
          <a:chOff x="0" y="0"/>
          <a:chExt cx="0" cy="0"/>
        </a:xfrm>
      </p:grpSpPr>
      <p:pic>
        <p:nvPicPr>
          <p:cNvPr id="301" name="Google Shape;301;p5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02" name="Google Shape;302;p5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03" name="Google Shape;303;p5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04" name="Google Shape;304;p58"/>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306" name="Google Shape;306;p58"/>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pic>
        <p:nvPicPr>
          <p:cNvPr id="307" name="Google Shape;307;p5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8"/>
        <p:cNvGrpSpPr/>
        <p:nvPr/>
      </p:nvGrpSpPr>
      <p:grpSpPr>
        <a:xfrm>
          <a:off x="0" y="0"/>
          <a:ext cx="0" cy="0"/>
          <a:chOff x="0" y="0"/>
          <a:chExt cx="0" cy="0"/>
        </a:xfrm>
      </p:grpSpPr>
      <p:sp>
        <p:nvSpPr>
          <p:cNvPr id="309" name="Google Shape;309;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310" name="Google Shape;310;p5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1" name="Google Shape;311;p5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2" name="Google Shape;312;p5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3" name="Google Shape;313;p5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314"/>
        <p:cNvGrpSpPr/>
        <p:nvPr/>
      </p:nvGrpSpPr>
      <p:grpSpPr>
        <a:xfrm>
          <a:off x="0" y="0"/>
          <a:ext cx="0" cy="0"/>
          <a:chOff x="0" y="0"/>
          <a:chExt cx="0" cy="0"/>
        </a:xfrm>
      </p:grpSpPr>
      <p:pic>
        <p:nvPicPr>
          <p:cNvPr id="315" name="Google Shape;315;p6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6" name="Google Shape;316;p6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7" name="Google Shape;317;p6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8" name="Google Shape;318;p6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 name="Google Shape;24;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 name="Google Shape;25;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6" name="Google Shape;26;p17"/>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7" name="Google Shape;27;p17"/>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8" name="Google Shape;28;p17"/>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319"/>
        <p:cNvGrpSpPr/>
        <p:nvPr/>
      </p:nvGrpSpPr>
      <p:grpSpPr>
        <a:xfrm>
          <a:off x="0" y="0"/>
          <a:ext cx="0" cy="0"/>
          <a:chOff x="0" y="0"/>
          <a:chExt cx="0" cy="0"/>
        </a:xfrm>
      </p:grpSpPr>
      <p:sp>
        <p:nvSpPr>
          <p:cNvPr id="320" name="Google Shape;320;p6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1" name="Google Shape;321;p61"/>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322"/>
        <p:cNvGrpSpPr/>
        <p:nvPr/>
      </p:nvGrpSpPr>
      <p:grpSpPr>
        <a:xfrm>
          <a:off x="0" y="0"/>
          <a:ext cx="0" cy="0"/>
          <a:chOff x="0" y="0"/>
          <a:chExt cx="0" cy="0"/>
        </a:xfrm>
      </p:grpSpPr>
      <p:sp>
        <p:nvSpPr>
          <p:cNvPr id="323" name="Google Shape;323;p6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4" name="Google Shape;324;p6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325"/>
        <p:cNvGrpSpPr/>
        <p:nvPr/>
      </p:nvGrpSpPr>
      <p:grpSpPr>
        <a:xfrm>
          <a:off x="0" y="0"/>
          <a:ext cx="0" cy="0"/>
          <a:chOff x="0" y="0"/>
          <a:chExt cx="0" cy="0"/>
        </a:xfrm>
      </p:grpSpPr>
      <p:sp>
        <p:nvSpPr>
          <p:cNvPr id="326" name="Google Shape;326;p6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27" name="Google Shape;327;p6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328"/>
        <p:cNvGrpSpPr/>
        <p:nvPr/>
      </p:nvGrpSpPr>
      <p:grpSpPr>
        <a:xfrm>
          <a:off x="0" y="0"/>
          <a:ext cx="0" cy="0"/>
          <a:chOff x="0" y="0"/>
          <a:chExt cx="0" cy="0"/>
        </a:xfrm>
      </p:grpSpPr>
      <p:sp>
        <p:nvSpPr>
          <p:cNvPr id="329" name="Google Shape;329;p6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30" name="Google Shape;330;p6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331"/>
        <p:cNvGrpSpPr/>
        <p:nvPr/>
      </p:nvGrpSpPr>
      <p:grpSpPr>
        <a:xfrm>
          <a:off x="0" y="0"/>
          <a:ext cx="0" cy="0"/>
          <a:chOff x="0" y="0"/>
          <a:chExt cx="0" cy="0"/>
        </a:xfrm>
      </p:grpSpPr>
      <p:sp>
        <p:nvSpPr>
          <p:cNvPr id="332" name="Google Shape;332;p6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33" name="Google Shape;333;p65"/>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 name="Google Shape;31;p1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2" name="Google Shape;32;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3" name="Google Shape;33;p18"/>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4" name="Google Shape;34;p18"/>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35" name="Google Shape;35;p18"/>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8" name="Google Shape;38;p19"/>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39" name="Google Shape;39;p1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0" name="Google Shape;40;p19"/>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41" name="Google Shape;41;p1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42" name="Google Shape;42;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43" name="Google Shape;43;p19"/>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44" name="Google Shape;44;p19"/>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47" name="Google Shape;47;p20"/>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48" name="Google Shape;48;p2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9" name="Google Shape;49;p20"/>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0" name="Google Shape;50;p2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51" name="Google Shape;51;p2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52" name="Google Shape;52;p20"/>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3" name="Google Shape;53;p20"/>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4" name="Google Shape;54;p20"/>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5" name="Google Shape;55;p20"/>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56"/>
        <p:cNvGrpSpPr/>
        <p:nvPr/>
      </p:nvGrpSpPr>
      <p:grpSpPr>
        <a:xfrm>
          <a:off x="0" y="0"/>
          <a:ext cx="0" cy="0"/>
          <a:chOff x="0" y="0"/>
          <a:chExt cx="0" cy="0"/>
        </a:xfrm>
      </p:grpSpPr>
      <p:sp>
        <p:nvSpPr>
          <p:cNvPr id="57" name="Google Shape;57;p21"/>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58" name="Google Shape;58;p2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59" name="Google Shape;59;p21"/>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0" name="Google Shape;60;p2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61" name="Google Shape;61;p2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62" name="Google Shape;62;p21"/>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3" name="Google Shape;63;p21"/>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4" name="Google Shape;64;p21"/>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5" name="Google Shape;65;p21"/>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6" name="Google Shape;66;p21"/>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7" name="Google Shape;67;p21"/>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8" name="Google Shape;68;p21"/>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3" name="Google Shape;163;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riyanka-Masha/Bank-of-Baroda-Virtual-Avatar"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
        <p:cNvGrpSpPr/>
        <p:nvPr/>
      </p:nvGrpSpPr>
      <p:grpSpPr>
        <a:xfrm>
          <a:off x="0" y="0"/>
          <a:ext cx="0" cy="0"/>
          <a:chOff x="0" y="0"/>
          <a:chExt cx="0" cy="0"/>
        </a:xfrm>
      </p:grpSpPr>
      <p:sp>
        <p:nvSpPr>
          <p:cNvPr id="338" name="Google Shape;338;p1"/>
          <p:cNvSpPr txBox="1">
            <a:spLocks noGrp="1"/>
          </p:cNvSpPr>
          <p:nvPr>
            <p:ph type="title"/>
          </p:nvPr>
        </p:nvSpPr>
        <p:spPr>
          <a:xfrm>
            <a:off x="0" y="1371600"/>
            <a:ext cx="9144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900" u="sng">
                <a:solidFill>
                  <a:schemeClr val="lt1"/>
                </a:solidFill>
                <a:latin typeface="Trebuchet MS"/>
                <a:ea typeface="Trebuchet MS"/>
                <a:cs typeface="Trebuchet MS"/>
                <a:sym typeface="Trebuchet MS"/>
              </a:rPr>
              <a:t>Bank of Baroda Hackathon - 2022                       </a:t>
            </a:r>
            <a:endParaRPr sz="2900" u="sng">
              <a:solidFill>
                <a:schemeClr val="lt1"/>
              </a:solidFill>
              <a:latin typeface="Trebuchet MS"/>
              <a:ea typeface="Trebuchet MS"/>
              <a:cs typeface="Trebuchet MS"/>
              <a:sym typeface="Trebuchet MS"/>
            </a:endParaRPr>
          </a:p>
        </p:txBody>
      </p:sp>
      <p:sp>
        <p:nvSpPr>
          <p:cNvPr id="339" name="Google Shape;339;p1"/>
          <p:cNvSpPr txBox="1"/>
          <p:nvPr/>
        </p:nvSpPr>
        <p:spPr>
          <a:xfrm>
            <a:off x="0" y="2161275"/>
            <a:ext cx="6192300" cy="631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2900" b="1" i="0" u="none" strike="noStrike" cap="none" dirty="0">
                <a:solidFill>
                  <a:schemeClr val="lt1"/>
                </a:solidFill>
                <a:latin typeface="Trebuchet MS"/>
                <a:ea typeface="Trebuchet MS"/>
                <a:cs typeface="Trebuchet MS"/>
                <a:sym typeface="Trebuchet MS"/>
              </a:rPr>
              <a:t>Your Team Name : The A team </a:t>
            </a:r>
            <a:endParaRPr sz="2900" b="1" i="0" u="none" strike="noStrike" cap="none" dirty="0">
              <a:solidFill>
                <a:schemeClr val="lt1"/>
              </a:solidFill>
              <a:latin typeface="Trebuchet MS"/>
              <a:ea typeface="Trebuchet MS"/>
              <a:cs typeface="Trebuchet MS"/>
              <a:sym typeface="Trebuchet MS"/>
            </a:endParaRPr>
          </a:p>
        </p:txBody>
      </p:sp>
      <p:sp>
        <p:nvSpPr>
          <p:cNvPr id="340" name="Google Shape;340;p1"/>
          <p:cNvSpPr txBox="1"/>
          <p:nvPr/>
        </p:nvSpPr>
        <p:spPr>
          <a:xfrm>
            <a:off x="158562" y="2992500"/>
            <a:ext cx="4559100" cy="3777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n" sz="1700" i="0" u="none" strike="noStrike" cap="none" dirty="0">
                <a:solidFill>
                  <a:schemeClr val="lt1"/>
                </a:solidFill>
                <a:latin typeface="Trebuchet MS"/>
                <a:ea typeface="Trebuchet MS"/>
                <a:cs typeface="Trebuchet MS"/>
                <a:sym typeface="Trebuchet MS"/>
              </a:rPr>
              <a:t>Your team bio : Just do it </a:t>
            </a:r>
            <a:endParaRPr sz="1700" i="0" u="none" strike="noStrike" cap="none" dirty="0">
              <a:solidFill>
                <a:schemeClr val="lt1"/>
              </a:solidFill>
              <a:latin typeface="Trebuchet MS"/>
              <a:ea typeface="Trebuchet MS"/>
              <a:cs typeface="Trebuchet MS"/>
              <a:sym typeface="Trebuchet MS"/>
            </a:endParaRPr>
          </a:p>
          <a:p>
            <a:pPr marL="0" marR="0" lvl="0" indent="0" algn="l" rtl="0">
              <a:lnSpc>
                <a:spcPct val="150000"/>
              </a:lnSpc>
              <a:spcBef>
                <a:spcPts val="1600"/>
              </a:spcBef>
              <a:spcAft>
                <a:spcPts val="1600"/>
              </a:spcAft>
              <a:buClr>
                <a:srgbClr val="000000"/>
              </a:buClr>
              <a:buSzPts val="1300"/>
              <a:buFont typeface="Arial"/>
              <a:buNone/>
            </a:pPr>
            <a:r>
              <a:rPr lang="en" sz="1200" i="0" u="none" strike="noStrike" cap="none" dirty="0">
                <a:solidFill>
                  <a:schemeClr val="lt1"/>
                </a:solidFill>
                <a:latin typeface="Trebuchet MS"/>
                <a:ea typeface="Trebuchet MS"/>
                <a:cs typeface="Trebuchet MS"/>
                <a:sym typeface="Trebuchet MS"/>
              </a:rPr>
              <a:t>Date : 20.09.2022</a:t>
            </a:r>
            <a:endParaRPr sz="1200" i="0" u="none" strike="noStrike" cap="none" dirty="0">
              <a:solidFill>
                <a:schemeClr val="lt1"/>
              </a:solidFill>
              <a:latin typeface="Trebuchet MS"/>
              <a:ea typeface="Trebuchet MS"/>
              <a:cs typeface="Trebuchet MS"/>
              <a:sym typeface="Trebuchet MS"/>
            </a:endParaRPr>
          </a:p>
        </p:txBody>
      </p:sp>
      <p:pic>
        <p:nvPicPr>
          <p:cNvPr id="341" name="Google Shape;341;p1"/>
          <p:cNvPicPr preferRelativeResize="0"/>
          <p:nvPr/>
        </p:nvPicPr>
        <p:blipFill>
          <a:blip r:embed="rId4">
            <a:alphaModFix/>
          </a:blip>
          <a:stretch>
            <a:fillRect/>
          </a:stretch>
        </p:blipFill>
        <p:spPr>
          <a:xfrm>
            <a:off x="6807450" y="270350"/>
            <a:ext cx="2235228" cy="738900"/>
          </a:xfrm>
          <a:prstGeom prst="rect">
            <a:avLst/>
          </a:prstGeom>
          <a:noFill/>
          <a:ln>
            <a:noFill/>
          </a:ln>
        </p:spPr>
      </p:pic>
      <p:sp>
        <p:nvSpPr>
          <p:cNvPr id="342" name="Google Shape;342;p1"/>
          <p:cNvSpPr txBox="1"/>
          <p:nvPr/>
        </p:nvSpPr>
        <p:spPr>
          <a:xfrm>
            <a:off x="6807450" y="117575"/>
            <a:ext cx="2386200" cy="4002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a:solidFill>
                  <a:schemeClr val="dk1"/>
                </a:solidFill>
                <a:latin typeface="Lato"/>
                <a:ea typeface="Lato"/>
                <a:cs typeface="Lato"/>
                <a:sym typeface="Lato"/>
              </a:rPr>
              <a:t>Technology Partner</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491675" y="386947"/>
            <a:ext cx="82800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000" dirty="0"/>
              <a:t>Problem Statement?</a:t>
            </a:r>
            <a:endParaRPr sz="2000" dirty="0"/>
          </a:p>
        </p:txBody>
      </p:sp>
      <p:sp>
        <p:nvSpPr>
          <p:cNvPr id="348" name="Google Shape;348;p2"/>
          <p:cNvSpPr txBox="1"/>
          <p:nvPr/>
        </p:nvSpPr>
        <p:spPr>
          <a:xfrm>
            <a:off x="491675" y="864600"/>
            <a:ext cx="8238600" cy="3414300"/>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en" sz="1400" b="1" i="0" u="none" strike="noStrike" cap="none" dirty="0">
                <a:solidFill>
                  <a:srgbClr val="222222"/>
                </a:solidFill>
                <a:highlight>
                  <a:srgbClr val="FFFFFF"/>
                </a:highlight>
                <a:latin typeface="Lato"/>
                <a:ea typeface="Lato"/>
                <a:cs typeface="Lato"/>
                <a:sym typeface="Lato"/>
              </a:rPr>
              <a:t>Why did you decide to solve this Problem statement?</a:t>
            </a:r>
            <a:br>
              <a:rPr lang="en" sz="1400" b="0" i="0" u="none" strike="noStrike" cap="none" dirty="0">
                <a:solidFill>
                  <a:srgbClr val="222222"/>
                </a:solidFill>
                <a:highlight>
                  <a:srgbClr val="FFFFFF"/>
                </a:highlight>
                <a:latin typeface="Lato"/>
                <a:ea typeface="Lato"/>
                <a:cs typeface="Lato"/>
                <a:sym typeface="Lato"/>
              </a:rPr>
            </a:br>
            <a:br>
              <a:rPr lang="en" sz="1400" b="0" i="0" u="none" strike="noStrike" cap="none" dirty="0">
                <a:solidFill>
                  <a:srgbClr val="222222"/>
                </a:solidFill>
                <a:highlight>
                  <a:srgbClr val="FFFFFF"/>
                </a:highlight>
                <a:latin typeface="Lato"/>
                <a:ea typeface="Lato"/>
                <a:cs typeface="Lato"/>
                <a:sym typeface="Lato"/>
              </a:rPr>
            </a:br>
            <a:r>
              <a:rPr lang="en-US" sz="1500" dirty="0">
                <a:effectLst/>
                <a:latin typeface="Goudy Old Style" panose="02020502050305020303" pitchFamily="18" charset="0"/>
                <a:ea typeface="Calibri" panose="020F0502020204030204" pitchFamily="34" charset="0"/>
                <a:cs typeface="Times New Roman" panose="02020603050405020304" pitchFamily="18" charset="0"/>
              </a:rPr>
              <a:t>We have chosen this topic because it poses a certain challenge to us and help us </a:t>
            </a:r>
            <a:r>
              <a:rPr lang="en-US" sz="1500" b="1" u="sng" dirty="0">
                <a:effectLst/>
                <a:latin typeface="Goudy Old Style" panose="02020502050305020303" pitchFamily="18" charset="0"/>
                <a:ea typeface="Calibri" panose="020F0502020204030204" pitchFamily="34" charset="0"/>
                <a:cs typeface="Times New Roman" panose="02020603050405020304" pitchFamily="18" charset="0"/>
              </a:rPr>
              <a:t>test our skills </a:t>
            </a:r>
            <a:r>
              <a:rPr lang="en-US" sz="1500" dirty="0">
                <a:effectLst/>
                <a:latin typeface="Goudy Old Style" panose="02020502050305020303" pitchFamily="18" charset="0"/>
                <a:ea typeface="Calibri" panose="020F0502020204030204" pitchFamily="34" charset="0"/>
                <a:cs typeface="Times New Roman" panose="02020603050405020304" pitchFamily="18" charset="0"/>
              </a:rPr>
              <a:t>in this domain. It enables us to project our view on how the </a:t>
            </a:r>
            <a:r>
              <a:rPr lang="en-US" sz="1500" b="1" u="sng" dirty="0">
                <a:effectLst/>
                <a:latin typeface="Goudy Old Style" panose="02020502050305020303" pitchFamily="18" charset="0"/>
                <a:ea typeface="Calibri" panose="020F0502020204030204" pitchFamily="34" charset="0"/>
                <a:cs typeface="Times New Roman" panose="02020603050405020304" pitchFamily="18" charset="0"/>
              </a:rPr>
              <a:t>future of visiting banks </a:t>
            </a:r>
            <a:r>
              <a:rPr lang="en-US" sz="1500" dirty="0">
                <a:effectLst/>
                <a:latin typeface="Goudy Old Style" panose="02020502050305020303" pitchFamily="18" charset="0"/>
                <a:ea typeface="Calibri" panose="020F0502020204030204" pitchFamily="34" charset="0"/>
                <a:cs typeface="Times New Roman" panose="02020603050405020304" pitchFamily="18" charset="0"/>
              </a:rPr>
              <a:t>would be. Moreover, this has the potential to delve into the </a:t>
            </a:r>
            <a:r>
              <a:rPr lang="en-US" sz="1500" b="1" u="sng" dirty="0">
                <a:effectLst/>
                <a:latin typeface="Goudy Old Style" panose="02020502050305020303" pitchFamily="18" charset="0"/>
                <a:ea typeface="Calibri" panose="020F0502020204030204" pitchFamily="34" charset="0"/>
                <a:cs typeface="Times New Roman" panose="02020603050405020304" pitchFamily="18" charset="0"/>
              </a:rPr>
              <a:t>ever-evolving technological practices</a:t>
            </a:r>
            <a:r>
              <a:rPr lang="en-US" sz="1500" dirty="0">
                <a:effectLst/>
                <a:latin typeface="Goudy Old Style" panose="02020502050305020303" pitchFamily="18" charset="0"/>
                <a:ea typeface="Calibri" panose="020F0502020204030204" pitchFamily="34" charset="0"/>
                <a:cs typeface="Times New Roman" panose="02020603050405020304" pitchFamily="18" charset="0"/>
              </a:rPr>
              <a:t> such as Web 3.0 and Metaverse.</a:t>
            </a:r>
            <a:endParaRPr lang="en-SG" sz="1500" dirty="0">
              <a:effectLst/>
              <a:latin typeface="Goudy Old Style" panose="02020502050305020303"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500" dirty="0">
                <a:effectLst/>
                <a:latin typeface="Goudy Old Style" panose="02020502050305020303" pitchFamily="18" charset="0"/>
                <a:ea typeface="Calibri" panose="020F0502020204030204" pitchFamily="34" charset="0"/>
                <a:cs typeface="Times New Roman" panose="02020603050405020304" pitchFamily="18" charset="0"/>
              </a:rPr>
              <a:t>This allows us to </a:t>
            </a:r>
            <a:r>
              <a:rPr lang="en-US" sz="1500" b="1" u="sng" dirty="0">
                <a:effectLst/>
                <a:latin typeface="Goudy Old Style" panose="02020502050305020303" pitchFamily="18" charset="0"/>
                <a:ea typeface="Calibri" panose="020F0502020204030204" pitchFamily="34" charset="0"/>
                <a:cs typeface="Times New Roman" panose="02020603050405020304" pitchFamily="18" charset="0"/>
              </a:rPr>
              <a:t>tackle the problems faced by common folks</a:t>
            </a:r>
            <a:r>
              <a:rPr lang="en-US" sz="1500" dirty="0">
                <a:effectLst/>
                <a:latin typeface="Goudy Old Style" panose="02020502050305020303" pitchFamily="18" charset="0"/>
                <a:ea typeface="Calibri" panose="020F0502020204030204" pitchFamily="34" charset="0"/>
                <a:cs typeface="Times New Roman" panose="02020603050405020304" pitchFamily="18" charset="0"/>
              </a:rPr>
              <a:t> on their usual visits to bank as well as </a:t>
            </a:r>
            <a:r>
              <a:rPr lang="en-US" sz="1500" b="1" u="sng" dirty="0">
                <a:effectLst/>
                <a:latin typeface="Goudy Old Style" panose="02020502050305020303" pitchFamily="18" charset="0"/>
                <a:ea typeface="Calibri" panose="020F0502020204030204" pitchFamily="34" charset="0"/>
                <a:cs typeface="Times New Roman" panose="02020603050405020304" pitchFamily="18" charset="0"/>
              </a:rPr>
              <a:t>new customers who show interest to be a part of Bank of Baroda </a:t>
            </a:r>
            <a:r>
              <a:rPr lang="en-US" sz="1500" dirty="0">
                <a:effectLst/>
                <a:latin typeface="Goudy Old Style" panose="02020502050305020303" pitchFamily="18" charset="0"/>
                <a:ea typeface="Calibri" panose="020F0502020204030204" pitchFamily="34" charset="0"/>
                <a:cs typeface="Times New Roman" panose="02020603050405020304" pitchFamily="18" charset="0"/>
              </a:rPr>
              <a:t>by projecting our unique perspective to better the experience whilst incorporating latest technologies. </a:t>
            </a:r>
            <a:endParaRPr lang="en-SG" sz="1500" dirty="0">
              <a:effectLst/>
              <a:latin typeface="Goudy Old Style" panose="02020502050305020303"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500" dirty="0">
                <a:effectLst/>
                <a:latin typeface="Goudy Old Style" panose="02020502050305020303" pitchFamily="18" charset="0"/>
                <a:ea typeface="Calibri" panose="020F0502020204030204" pitchFamily="34" charset="0"/>
                <a:cs typeface="Times New Roman" panose="02020603050405020304" pitchFamily="18" charset="0"/>
              </a:rPr>
              <a:t>The banking environment is usually anxious and overwhelming as they must handle more people than they can acco</a:t>
            </a:r>
            <a:r>
              <a:rPr lang="en-US" sz="1500" dirty="0">
                <a:latin typeface="Goudy Old Style" panose="02020502050305020303" pitchFamily="18" charset="0"/>
                <a:ea typeface="Calibri" panose="020F0502020204030204" pitchFamily="34" charset="0"/>
                <a:cs typeface="Times New Roman" panose="02020603050405020304" pitchFamily="18" charset="0"/>
              </a:rPr>
              <a:t>mmodate</a:t>
            </a:r>
            <a:r>
              <a:rPr lang="en-US" sz="1500" dirty="0">
                <a:effectLst/>
                <a:latin typeface="Goudy Old Style" panose="02020502050305020303" pitchFamily="18" charset="0"/>
                <a:ea typeface="Calibri" panose="020F0502020204030204" pitchFamily="34" charset="0"/>
                <a:cs typeface="Times New Roman" panose="02020603050405020304" pitchFamily="18" charset="0"/>
              </a:rPr>
              <a:t>. The customers might need </a:t>
            </a:r>
            <a:r>
              <a:rPr lang="en-US" sz="1500" b="1" u="sng" dirty="0">
                <a:effectLst/>
                <a:latin typeface="Goudy Old Style" panose="02020502050305020303" pitchFamily="18" charset="0"/>
                <a:ea typeface="Calibri" panose="020F0502020204030204" pitchFamily="34" charset="0"/>
                <a:cs typeface="Times New Roman" panose="02020603050405020304" pitchFamily="18" charset="0"/>
              </a:rPr>
              <a:t>individual technical assistance </a:t>
            </a:r>
            <a:r>
              <a:rPr lang="en-US" sz="1500" dirty="0">
                <a:effectLst/>
                <a:latin typeface="Goudy Old Style" panose="02020502050305020303" pitchFamily="18" charset="0"/>
                <a:ea typeface="Calibri" panose="020F0502020204030204" pitchFamily="34" charset="0"/>
                <a:cs typeface="Times New Roman" panose="02020603050405020304" pitchFamily="18" charset="0"/>
              </a:rPr>
              <a:t>but the current banking structure might not be able to provide it. Therefore, the </a:t>
            </a:r>
            <a:r>
              <a:rPr lang="en-US" sz="1500" b="1" u="sng" dirty="0">
                <a:effectLst/>
                <a:latin typeface="Goudy Old Style" panose="02020502050305020303" pitchFamily="18" charset="0"/>
                <a:ea typeface="Calibri" panose="020F0502020204030204" pitchFamily="34" charset="0"/>
                <a:cs typeface="Times New Roman" panose="02020603050405020304" pitchFamily="18" charset="0"/>
              </a:rPr>
              <a:t>avatar</a:t>
            </a:r>
            <a:r>
              <a:rPr lang="en-US" sz="1500" dirty="0">
                <a:effectLst/>
                <a:latin typeface="Goudy Old Style" panose="02020502050305020303" pitchFamily="18" charset="0"/>
                <a:ea typeface="Calibri" panose="020F0502020204030204" pitchFamily="34" charset="0"/>
                <a:cs typeface="Times New Roman" panose="02020603050405020304" pitchFamily="18" charset="0"/>
              </a:rPr>
              <a:t> comes </a:t>
            </a:r>
            <a:r>
              <a:rPr lang="en-SG" sz="1500" dirty="0">
                <a:effectLst/>
                <a:latin typeface="Goudy Old Style" panose="02020502050305020303" pitchFamily="18" charset="0"/>
                <a:ea typeface="Calibri" panose="020F0502020204030204" pitchFamily="34" charset="0"/>
                <a:cs typeface="Times New Roman" panose="02020603050405020304" pitchFamily="18" charset="0"/>
              </a:rPr>
              <a:t>in handy to </a:t>
            </a:r>
            <a:r>
              <a:rPr lang="en-SG" sz="1500" b="1" u="sng" dirty="0">
                <a:effectLst/>
                <a:latin typeface="Goudy Old Style" panose="02020502050305020303" pitchFamily="18" charset="0"/>
                <a:ea typeface="Calibri" panose="020F0502020204030204" pitchFamily="34" charset="0"/>
                <a:cs typeface="Times New Roman" panose="02020603050405020304" pitchFamily="18" charset="0"/>
              </a:rPr>
              <a:t>ease the burden on the employees </a:t>
            </a:r>
            <a:r>
              <a:rPr lang="en-SG" sz="1500" dirty="0">
                <a:effectLst/>
                <a:latin typeface="Goudy Old Style" panose="02020502050305020303" pitchFamily="18" charset="0"/>
                <a:ea typeface="Calibri" panose="020F0502020204030204" pitchFamily="34" charset="0"/>
                <a:cs typeface="Times New Roman" panose="02020603050405020304" pitchFamily="18" charset="0"/>
              </a:rPr>
              <a:t>and </a:t>
            </a:r>
            <a:r>
              <a:rPr lang="en-SG" sz="1500" b="1" u="sng" dirty="0">
                <a:effectLst/>
                <a:latin typeface="Goudy Old Style" panose="02020502050305020303" pitchFamily="18" charset="0"/>
                <a:ea typeface="Calibri" panose="020F0502020204030204" pitchFamily="34" charset="0"/>
                <a:cs typeface="Times New Roman" panose="02020603050405020304" pitchFamily="18" charset="0"/>
              </a:rPr>
              <a:t>provide personalized assistance to the customers</a:t>
            </a:r>
            <a:r>
              <a:rPr lang="en-SG" sz="1500" dirty="0">
                <a:effectLst/>
                <a:latin typeface="Goudy Old Style" panose="02020502050305020303" pitchFamily="18" charset="0"/>
                <a:ea typeface="Calibri" panose="020F0502020204030204" pitchFamily="34" charset="0"/>
                <a:cs typeface="Times New Roman" panose="02020603050405020304" pitchFamily="18" charset="0"/>
              </a:rPr>
              <a:t>. This problem statement facilitates us to implement solutions to issues faced by everyone in the bank and we hope to provide a </a:t>
            </a:r>
            <a:r>
              <a:rPr lang="en-SG" sz="1500" b="1" u="sng" dirty="0">
                <a:effectLst/>
                <a:latin typeface="Goudy Old Style" panose="02020502050305020303" pitchFamily="18" charset="0"/>
                <a:ea typeface="Calibri" panose="020F0502020204030204" pitchFamily="34" charset="0"/>
                <a:cs typeface="Times New Roman" panose="02020603050405020304" pitchFamily="18" charset="0"/>
              </a:rPr>
              <a:t>well-structured solution for an effective and efficient working of the bank</a:t>
            </a:r>
            <a:r>
              <a:rPr lang="en-SG" sz="1500" dirty="0">
                <a:effectLst/>
                <a:latin typeface="Goudy Old Style" panose="02020502050305020303" pitchFamily="18" charset="0"/>
                <a:ea typeface="Calibri" panose="020F0502020204030204" pitchFamily="34" charset="0"/>
                <a:cs typeface="Times New Roman" panose="02020603050405020304" pitchFamily="18" charset="0"/>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494629" y="137401"/>
            <a:ext cx="82800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000" dirty="0">
                <a:solidFill>
                  <a:srgbClr val="222222"/>
                </a:solidFill>
                <a:highlight>
                  <a:srgbClr val="FFFFFF"/>
                </a:highlight>
              </a:rPr>
              <a:t>User Segment &amp; Pain Points</a:t>
            </a:r>
            <a:endParaRPr sz="2000" dirty="0"/>
          </a:p>
        </p:txBody>
      </p:sp>
      <p:sp>
        <p:nvSpPr>
          <p:cNvPr id="354" name="Google Shape;354;p3"/>
          <p:cNvSpPr txBox="1"/>
          <p:nvPr/>
        </p:nvSpPr>
        <p:spPr>
          <a:xfrm>
            <a:off x="536029" y="486573"/>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rgbClr val="000000"/>
              </a:buClr>
              <a:buSzPts val="1400"/>
              <a:buFont typeface="Arial"/>
              <a:buNone/>
            </a:pPr>
            <a:r>
              <a:rPr lang="en" sz="1400" b="1" i="0" u="none" strike="noStrike" cap="none" dirty="0">
                <a:solidFill>
                  <a:srgbClr val="222222"/>
                </a:solidFill>
                <a:highlight>
                  <a:srgbClr val="FFFFFF"/>
                </a:highlight>
                <a:latin typeface="Lato"/>
                <a:ea typeface="Lato"/>
                <a:cs typeface="Lato"/>
                <a:sym typeface="Lato"/>
              </a:rPr>
              <a:t>Which user /advertiser segment would be early adopter of your product &amp; why?</a:t>
            </a:r>
            <a:endParaRPr sz="1400" b="1" i="0" u="none" strike="noStrike" cap="none" dirty="0">
              <a:solidFill>
                <a:srgbClr val="222222"/>
              </a:solidFill>
              <a:highlight>
                <a:srgbClr val="FFFFFF"/>
              </a:highlight>
              <a:latin typeface="Lato"/>
              <a:ea typeface="Lato"/>
              <a:cs typeface="Lato"/>
              <a:sym typeface="Lato"/>
            </a:endParaRPr>
          </a:p>
          <a:p>
            <a:pPr marL="0" marR="0" lvl="0" indent="0" algn="l" rtl="0">
              <a:lnSpc>
                <a:spcPct val="115000"/>
              </a:lnSpc>
              <a:spcBef>
                <a:spcPts val="1000"/>
              </a:spcBef>
              <a:spcAft>
                <a:spcPts val="1000"/>
              </a:spcAft>
              <a:buClr>
                <a:srgbClr val="000000"/>
              </a:buClr>
              <a:buSzPts val="1200"/>
              <a:buFont typeface="Arial"/>
              <a:buNone/>
            </a:pPr>
            <a:r>
              <a:rPr lang="en-US" sz="1500" dirty="0">
                <a:latin typeface="Goudy Old Style" panose="02020502050305020303" pitchFamily="18" charset="0"/>
                <a:ea typeface="Lato"/>
                <a:cs typeface="Lato"/>
                <a:sym typeface="Lato"/>
              </a:rPr>
              <a:t>The user base would be existing account holders of the Bank. This is because it is easier for these users to adopt the prototype and to compare the existing structure of banking with the proposed solution. They will be able to give us feedbacks and help us improve the avatar’s scalability.</a:t>
            </a:r>
          </a:p>
          <a:p>
            <a:pPr marL="0" marR="0" lvl="0" indent="0" algn="l" rtl="0">
              <a:lnSpc>
                <a:spcPct val="115000"/>
              </a:lnSpc>
              <a:spcBef>
                <a:spcPts val="1000"/>
              </a:spcBef>
              <a:spcAft>
                <a:spcPts val="1000"/>
              </a:spcAft>
              <a:buClr>
                <a:srgbClr val="000000"/>
              </a:buClr>
              <a:buSzPts val="1200"/>
              <a:buFont typeface="Arial"/>
              <a:buNone/>
            </a:pPr>
            <a:r>
              <a:rPr lang="en-US" sz="1200" b="1" dirty="0">
                <a:latin typeface="Lato"/>
                <a:ea typeface="Lato"/>
                <a:cs typeface="Lato"/>
                <a:sym typeface="Lato"/>
              </a:rPr>
              <a:t>PAIN POINTS</a:t>
            </a:r>
          </a:p>
          <a:p>
            <a:pPr marL="171450" marR="0" lvl="0" indent="-171450" algn="l" rtl="0">
              <a:spcBef>
                <a:spcPts val="1000"/>
              </a:spcBef>
              <a:spcAft>
                <a:spcPts val="1000"/>
              </a:spcAft>
              <a:buClr>
                <a:srgbClr val="000000"/>
              </a:buClr>
              <a:buSzPts val="1200"/>
              <a:buFont typeface="Arial" panose="020B0604020202020204" pitchFamily="34" charset="0"/>
              <a:buChar char="•"/>
            </a:pPr>
            <a:r>
              <a:rPr lang="en-US" sz="1500" dirty="0">
                <a:latin typeface="Goudy Old Style" panose="02020502050305020303" pitchFamily="18" charset="0"/>
                <a:ea typeface="Lato"/>
                <a:cs typeface="Lato"/>
                <a:sym typeface="Lato"/>
              </a:rPr>
              <a:t>An account holder may not be familiar with the regional language </a:t>
            </a:r>
          </a:p>
          <a:p>
            <a:pPr marL="171450" marR="0" lvl="0" indent="-171450" algn="l" rtl="0">
              <a:spcBef>
                <a:spcPts val="1000"/>
              </a:spcBef>
              <a:spcAft>
                <a:spcPts val="1000"/>
              </a:spcAft>
              <a:buClr>
                <a:srgbClr val="000000"/>
              </a:buClr>
              <a:buSzPts val="1200"/>
              <a:buFont typeface="Arial" panose="020B0604020202020204" pitchFamily="34" charset="0"/>
              <a:buChar char="•"/>
            </a:pPr>
            <a:r>
              <a:rPr lang="en-US" sz="1500" b="0" i="0" u="none" strike="noStrike" cap="none" dirty="0">
                <a:solidFill>
                  <a:srgbClr val="000000"/>
                </a:solidFill>
                <a:latin typeface="Goudy Old Style" panose="02020502050305020303" pitchFamily="18" charset="0"/>
                <a:ea typeface="Lato"/>
                <a:cs typeface="Lato"/>
                <a:sym typeface="Lato"/>
              </a:rPr>
              <a:t>Opportunities to become financial advisors </a:t>
            </a:r>
          </a:p>
          <a:p>
            <a:pPr marL="171450" marR="0" lvl="0" indent="-171450" algn="l" rtl="0">
              <a:spcBef>
                <a:spcPts val="1000"/>
              </a:spcBef>
              <a:spcAft>
                <a:spcPts val="1000"/>
              </a:spcAft>
              <a:buClr>
                <a:srgbClr val="000000"/>
              </a:buClr>
              <a:buSzPts val="1200"/>
              <a:buFont typeface="Arial" panose="020B0604020202020204" pitchFamily="34" charset="0"/>
              <a:buChar char="•"/>
            </a:pPr>
            <a:r>
              <a:rPr lang="en-US" sz="1500" dirty="0">
                <a:latin typeface="Goudy Old Style" panose="02020502050305020303" pitchFamily="18" charset="0"/>
                <a:ea typeface="Lato"/>
                <a:cs typeface="Lato"/>
                <a:sym typeface="Lato"/>
              </a:rPr>
              <a:t>Dispute processes not up to the speed</a:t>
            </a:r>
          </a:p>
          <a:p>
            <a:pPr marL="171450" marR="0" lvl="0" indent="-171450" algn="l" rtl="0">
              <a:spcBef>
                <a:spcPts val="1000"/>
              </a:spcBef>
              <a:spcAft>
                <a:spcPts val="1000"/>
              </a:spcAft>
              <a:buClr>
                <a:srgbClr val="000000"/>
              </a:buClr>
              <a:buSzPts val="1200"/>
              <a:buFont typeface="Arial" panose="020B0604020202020204" pitchFamily="34" charset="0"/>
              <a:buChar char="•"/>
            </a:pPr>
            <a:r>
              <a:rPr lang="en-US" sz="1500" dirty="0">
                <a:latin typeface="Goudy Old Style" panose="02020502050305020303" pitchFamily="18" charset="0"/>
                <a:ea typeface="Lato"/>
                <a:cs typeface="Lato"/>
                <a:sym typeface="Lato"/>
              </a:rPr>
              <a:t>Inability to find documents quickly </a:t>
            </a:r>
          </a:p>
          <a:p>
            <a:pPr marL="171450" marR="0" lvl="0" indent="-171450" algn="l" rtl="0">
              <a:spcBef>
                <a:spcPts val="1000"/>
              </a:spcBef>
              <a:spcAft>
                <a:spcPts val="1000"/>
              </a:spcAft>
              <a:buClr>
                <a:srgbClr val="000000"/>
              </a:buClr>
              <a:buSzPts val="1200"/>
              <a:buFont typeface="Arial" panose="020B0604020202020204" pitchFamily="34" charset="0"/>
              <a:buChar char="•"/>
            </a:pPr>
            <a:r>
              <a:rPr lang="en-US" sz="1500" dirty="0">
                <a:latin typeface="Goudy Old Style" panose="02020502050305020303" pitchFamily="18" charset="0"/>
                <a:ea typeface="Lato"/>
                <a:cs typeface="Lato"/>
                <a:sym typeface="Lato"/>
              </a:rPr>
              <a:t>The bottleneck of distributed paper processes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p:nvPr/>
        </p:nvSpPr>
        <p:spPr>
          <a:xfrm>
            <a:off x="383629" y="1131055"/>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r>
              <a:rPr lang="en" sz="1400" b="1" i="0" u="none" strike="noStrike" cap="none" dirty="0">
                <a:solidFill>
                  <a:srgbClr val="222222"/>
                </a:solidFill>
                <a:highlight>
                  <a:srgbClr val="FFFFFF"/>
                </a:highlight>
                <a:latin typeface="Lato"/>
                <a:ea typeface="Lato"/>
                <a:cs typeface="Lato"/>
                <a:sym typeface="Lato"/>
              </a:rPr>
              <a:t>What are the alternatives/competitive products for the problem you are solving?</a:t>
            </a:r>
          </a:p>
          <a:p>
            <a:pPr marL="285750" marR="0" lvl="0" indent="-285750" algn="l" rtl="0">
              <a:lnSpc>
                <a:spcPct val="115000"/>
              </a:lnSpc>
              <a:spcBef>
                <a:spcPts val="1000"/>
              </a:spcBef>
              <a:spcAft>
                <a:spcPts val="1000"/>
              </a:spcAft>
              <a:buClr>
                <a:srgbClr val="000000"/>
              </a:buClr>
              <a:buSzPts val="1400"/>
              <a:buFont typeface="Arial" panose="020B0604020202020204" pitchFamily="34" charset="0"/>
              <a:buChar char="•"/>
            </a:pPr>
            <a:r>
              <a:rPr lang="en" sz="1500" dirty="0">
                <a:solidFill>
                  <a:srgbClr val="222222"/>
                </a:solidFill>
                <a:highlight>
                  <a:srgbClr val="FFFFFF"/>
                </a:highlight>
                <a:latin typeface="Goudy Old Style" panose="02020502050305020303" pitchFamily="18" charset="0"/>
                <a:ea typeface="Lato"/>
                <a:cs typeface="Lato"/>
                <a:sym typeface="Lato"/>
              </a:rPr>
              <a:t>The Net and Mobile banking</a:t>
            </a:r>
          </a:p>
          <a:p>
            <a:pPr marL="285750" marR="0" lvl="0" indent="-285750" algn="l" rtl="0">
              <a:lnSpc>
                <a:spcPct val="115000"/>
              </a:lnSpc>
              <a:spcBef>
                <a:spcPts val="1000"/>
              </a:spcBef>
              <a:spcAft>
                <a:spcPts val="1000"/>
              </a:spcAft>
              <a:buClr>
                <a:srgbClr val="000000"/>
              </a:buClr>
              <a:buSzPts val="1400"/>
              <a:buFont typeface="Arial" panose="020B0604020202020204" pitchFamily="34" charset="0"/>
              <a:buChar char="•"/>
            </a:pPr>
            <a:r>
              <a:rPr lang="en" sz="1500" i="0" u="none" strike="noStrike" cap="none" dirty="0">
                <a:solidFill>
                  <a:srgbClr val="222222"/>
                </a:solidFill>
                <a:highlight>
                  <a:srgbClr val="FFFFFF"/>
                </a:highlight>
                <a:latin typeface="Goudy Old Style" panose="02020502050305020303" pitchFamily="18" charset="0"/>
                <a:ea typeface="Lato"/>
                <a:cs typeface="Lato"/>
                <a:sym typeface="Lato"/>
              </a:rPr>
              <a:t>Googl</a:t>
            </a:r>
            <a:r>
              <a:rPr lang="en" sz="1500" dirty="0">
                <a:solidFill>
                  <a:srgbClr val="222222"/>
                </a:solidFill>
                <a:highlight>
                  <a:srgbClr val="FFFFFF"/>
                </a:highlight>
                <a:latin typeface="Goudy Old Style" panose="02020502050305020303" pitchFamily="18" charset="0"/>
                <a:ea typeface="Lato"/>
                <a:cs typeface="Lato"/>
                <a:sym typeface="Lato"/>
              </a:rPr>
              <a:t>e Translate </a:t>
            </a:r>
          </a:p>
          <a:p>
            <a:pPr marL="285750" marR="0" lvl="0" indent="-285750" algn="l" rtl="0">
              <a:lnSpc>
                <a:spcPct val="115000"/>
              </a:lnSpc>
              <a:spcBef>
                <a:spcPts val="1000"/>
              </a:spcBef>
              <a:spcAft>
                <a:spcPts val="1000"/>
              </a:spcAft>
              <a:buClr>
                <a:srgbClr val="000000"/>
              </a:buClr>
              <a:buSzPts val="1400"/>
              <a:buFont typeface="Arial" panose="020B0604020202020204" pitchFamily="34" charset="0"/>
              <a:buChar char="•"/>
            </a:pPr>
            <a:r>
              <a:rPr lang="en" sz="1500" i="0" u="none" strike="noStrike" cap="none" dirty="0">
                <a:solidFill>
                  <a:srgbClr val="222222"/>
                </a:solidFill>
                <a:highlight>
                  <a:srgbClr val="FFFFFF"/>
                </a:highlight>
                <a:latin typeface="Goudy Old Style" panose="02020502050305020303" pitchFamily="18" charset="0"/>
                <a:ea typeface="Lato"/>
                <a:cs typeface="Lato"/>
                <a:sym typeface="Lato"/>
              </a:rPr>
              <a:t>Virtual </a:t>
            </a:r>
            <a:r>
              <a:rPr lang="en-SG" sz="1500" i="0" u="none" strike="noStrike" cap="none" dirty="0">
                <a:solidFill>
                  <a:srgbClr val="222222"/>
                </a:solidFill>
                <a:highlight>
                  <a:srgbClr val="FFFFFF"/>
                </a:highlight>
                <a:latin typeface="Goudy Old Style" panose="02020502050305020303" pitchFamily="18" charset="0"/>
                <a:ea typeface="Lato"/>
                <a:cs typeface="Lato"/>
                <a:sym typeface="Lato"/>
              </a:rPr>
              <a:t>assistant </a:t>
            </a:r>
            <a:r>
              <a:rPr lang="en" sz="1500" i="0" u="none" strike="noStrike" cap="none" dirty="0">
                <a:solidFill>
                  <a:srgbClr val="222222"/>
                </a:solidFill>
                <a:highlight>
                  <a:srgbClr val="FFFFFF"/>
                </a:highlight>
                <a:latin typeface="Goudy Old Style" panose="02020502050305020303" pitchFamily="18" charset="0"/>
                <a:ea typeface="Lato"/>
                <a:cs typeface="Lato"/>
                <a:sym typeface="Lato"/>
              </a:rPr>
              <a:t> for services like transactions and payments</a:t>
            </a:r>
          </a:p>
          <a:p>
            <a:pPr marL="285750" marR="0" lvl="0" indent="-285750" algn="l" rtl="0">
              <a:lnSpc>
                <a:spcPct val="115000"/>
              </a:lnSpc>
              <a:spcBef>
                <a:spcPts val="1000"/>
              </a:spcBef>
              <a:spcAft>
                <a:spcPts val="1000"/>
              </a:spcAft>
              <a:buClr>
                <a:srgbClr val="000000"/>
              </a:buClr>
              <a:buSzPts val="1400"/>
              <a:buFont typeface="Arial" panose="020B0604020202020204" pitchFamily="34" charset="0"/>
              <a:buChar char="•"/>
            </a:pPr>
            <a:r>
              <a:rPr lang="en-US" sz="1500" b="0" i="0" dirty="0">
                <a:solidFill>
                  <a:srgbClr val="000000"/>
                </a:solidFill>
                <a:effectLst/>
                <a:latin typeface="Goudy Old Style" panose="02020502050305020303" pitchFamily="18" charset="0"/>
              </a:rPr>
              <a:t>Central bank digital currency (CBDC) </a:t>
            </a:r>
            <a:r>
              <a:rPr lang="en-US" sz="1500" dirty="0">
                <a:latin typeface="Goudy Old Style" panose="02020502050305020303" pitchFamily="18" charset="0"/>
              </a:rPr>
              <a:t>that enables to </a:t>
            </a:r>
            <a:r>
              <a:rPr lang="en-US" sz="1500" b="0" i="0" dirty="0">
                <a:solidFill>
                  <a:srgbClr val="000000"/>
                </a:solidFill>
                <a:effectLst/>
                <a:latin typeface="Goudy Old Style" panose="02020502050305020303" pitchFamily="18" charset="0"/>
              </a:rPr>
              <a:t>open finance in a Web3.0 environment</a:t>
            </a:r>
            <a:endParaRPr lang="en" sz="1500" i="0" u="none" strike="noStrike" cap="none" dirty="0">
              <a:solidFill>
                <a:srgbClr val="222222"/>
              </a:solidFill>
              <a:highlight>
                <a:srgbClr val="FFFFFF"/>
              </a:highlight>
              <a:latin typeface="Goudy Old Style" panose="02020502050305020303" pitchFamily="18" charset="0"/>
              <a:ea typeface="Lato"/>
              <a:cs typeface="Lato"/>
              <a:sym typeface="Lato"/>
            </a:endParaRPr>
          </a:p>
          <a:p>
            <a:pPr marL="285750" marR="0" lvl="0" indent="-285750" algn="l" rtl="0">
              <a:lnSpc>
                <a:spcPct val="115000"/>
              </a:lnSpc>
              <a:spcBef>
                <a:spcPts val="1000"/>
              </a:spcBef>
              <a:spcAft>
                <a:spcPts val="1000"/>
              </a:spcAft>
              <a:buClr>
                <a:srgbClr val="000000"/>
              </a:buClr>
              <a:buSzPts val="1400"/>
              <a:buFont typeface="Arial" panose="020B0604020202020204" pitchFamily="34" charset="0"/>
              <a:buChar char="•"/>
            </a:pPr>
            <a:endParaRPr lang="en" sz="1400" b="1" i="0" u="none" strike="noStrike" cap="none" dirty="0">
              <a:solidFill>
                <a:srgbClr val="222222"/>
              </a:solidFill>
              <a:highlight>
                <a:srgbClr val="FFFFFF"/>
              </a:highlight>
              <a:latin typeface="Lato"/>
              <a:ea typeface="Lato"/>
              <a:cs typeface="Lato"/>
              <a:sym typeface="Lato"/>
            </a:endParaRPr>
          </a:p>
          <a:p>
            <a:pPr marL="0" marR="0" lvl="0" indent="0" algn="l" rtl="0">
              <a:lnSpc>
                <a:spcPct val="115000"/>
              </a:lnSpc>
              <a:spcBef>
                <a:spcPts val="1000"/>
              </a:spcBef>
              <a:spcAft>
                <a:spcPts val="1000"/>
              </a:spcAft>
              <a:buClr>
                <a:srgbClr val="000000"/>
              </a:buClr>
              <a:buSzPts val="1400"/>
              <a:buFont typeface="Arial"/>
              <a:buNone/>
            </a:pPr>
            <a:endParaRPr sz="1400" b="1" i="0" u="none" strike="noStrike" cap="none" dirty="0">
              <a:solidFill>
                <a:srgbClr val="000000"/>
              </a:solidFill>
              <a:latin typeface="Lato"/>
              <a:ea typeface="Lato"/>
              <a:cs typeface="Lato"/>
              <a:sym typeface="Lato"/>
            </a:endParaRPr>
          </a:p>
        </p:txBody>
      </p:sp>
      <p:sp>
        <p:nvSpPr>
          <p:cNvPr id="360" name="Google Shape;360;p4"/>
          <p:cNvSpPr txBox="1">
            <a:spLocks noGrp="1"/>
          </p:cNvSpPr>
          <p:nvPr>
            <p:ph type="title"/>
          </p:nvPr>
        </p:nvSpPr>
        <p:spPr>
          <a:xfrm>
            <a:off x="342229" y="598145"/>
            <a:ext cx="82800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000" dirty="0"/>
              <a:t>Pre-Requisite</a:t>
            </a:r>
            <a:endParaRPr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
          <p:cNvSpPr txBox="1">
            <a:spLocks noGrp="1"/>
          </p:cNvSpPr>
          <p:nvPr>
            <p:ph type="title"/>
          </p:nvPr>
        </p:nvSpPr>
        <p:spPr>
          <a:xfrm>
            <a:off x="322293" y="548777"/>
            <a:ext cx="82800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000" dirty="0">
                <a:solidFill>
                  <a:srgbClr val="4A4548"/>
                </a:solidFill>
                <a:highlight>
                  <a:srgbClr val="FFFFFF"/>
                </a:highlight>
              </a:rPr>
              <a:t>Azure tools or resources</a:t>
            </a:r>
            <a:endParaRPr sz="2000" dirty="0"/>
          </a:p>
        </p:txBody>
      </p:sp>
      <p:sp>
        <p:nvSpPr>
          <p:cNvPr id="366" name="Google Shape;366;p5"/>
          <p:cNvSpPr txBox="1">
            <a:spLocks noGrp="1"/>
          </p:cNvSpPr>
          <p:nvPr>
            <p:ph type="title"/>
          </p:nvPr>
        </p:nvSpPr>
        <p:spPr>
          <a:xfrm>
            <a:off x="432000" y="1124777"/>
            <a:ext cx="8280000" cy="3469946"/>
          </a:xfrm>
          <a:prstGeom prst="rect">
            <a:avLst/>
          </a:prstGeom>
          <a:noFill/>
          <a:ln>
            <a:noFill/>
          </a:ln>
        </p:spPr>
        <p:txBody>
          <a:bodyPr spcFirstLastPara="1" wrap="square" lIns="91425" tIns="91425" rIns="91425" bIns="91425" anchor="t" anchorCtr="0">
            <a:noAutofit/>
          </a:bodyPr>
          <a:lstStyle/>
          <a:p>
            <a:r>
              <a:rPr lang="en" sz="1400" dirty="0">
                <a:solidFill>
                  <a:srgbClr val="4A4548"/>
                </a:solidFill>
                <a:highlight>
                  <a:srgbClr val="FFFFFF"/>
                </a:highlight>
              </a:rPr>
              <a:t>Azure tools or resources which are likely to be used by you for the prototype, if your idea gets selected</a:t>
            </a:r>
            <a:br>
              <a:rPr lang="en" sz="1400" dirty="0">
                <a:solidFill>
                  <a:srgbClr val="4A4548"/>
                </a:solidFill>
                <a:highlight>
                  <a:srgbClr val="FFFFFF"/>
                </a:highlight>
              </a:rPr>
            </a:br>
            <a:br>
              <a:rPr lang="en" sz="1400" dirty="0">
                <a:solidFill>
                  <a:srgbClr val="4A4548"/>
                </a:solidFill>
                <a:highlight>
                  <a:srgbClr val="FFFFFF"/>
                </a:highlight>
              </a:rPr>
            </a:br>
            <a:r>
              <a:rPr lang="en" sz="1500" b="0" dirty="0">
                <a:solidFill>
                  <a:schemeClr val="tx1"/>
                </a:solidFill>
                <a:highlight>
                  <a:srgbClr val="FFFFFF"/>
                </a:highlight>
                <a:latin typeface="Goudy Old Style" panose="02020502050305020303" pitchFamily="18" charset="0"/>
              </a:rPr>
              <a:t>The tools and resources likely to be used are: </a:t>
            </a:r>
            <a:br>
              <a:rPr lang="en" sz="1500" b="0" dirty="0">
                <a:solidFill>
                  <a:schemeClr val="tx1"/>
                </a:solidFill>
                <a:highlight>
                  <a:srgbClr val="FFFFFF"/>
                </a:highlight>
                <a:latin typeface="Goudy Old Style" panose="02020502050305020303" pitchFamily="18" charset="0"/>
              </a:rPr>
            </a:br>
            <a:r>
              <a:rPr lang="en" sz="1500" b="0" dirty="0">
                <a:solidFill>
                  <a:schemeClr val="tx1"/>
                </a:solidFill>
                <a:highlight>
                  <a:srgbClr val="FFFFFF"/>
                </a:highlight>
                <a:latin typeface="Goudy Old Style" panose="02020502050305020303" pitchFamily="18" charset="0"/>
              </a:rPr>
              <a:t>	- </a:t>
            </a:r>
            <a:r>
              <a:rPr lang="en-US" sz="1500" b="0" i="0" dirty="0">
                <a:solidFill>
                  <a:schemeClr val="tx1"/>
                </a:solidFill>
                <a:effectLst/>
                <a:latin typeface="Goudy Old Style" panose="02020502050305020303" pitchFamily="18" charset="0"/>
              </a:rPr>
              <a:t>Azure bot services</a:t>
            </a:r>
            <a:br>
              <a:rPr lang="en-US" sz="1500" b="0" i="0" dirty="0">
                <a:solidFill>
                  <a:schemeClr val="tx1"/>
                </a:solidFill>
                <a:effectLst/>
                <a:latin typeface="Goudy Old Style" panose="02020502050305020303" pitchFamily="18" charset="0"/>
              </a:rPr>
            </a:br>
            <a:r>
              <a:rPr lang="en-US" sz="1500" b="0" i="0" dirty="0">
                <a:solidFill>
                  <a:schemeClr val="tx1"/>
                </a:solidFill>
                <a:effectLst/>
                <a:latin typeface="Goudy Old Style" panose="02020502050305020303" pitchFamily="18" charset="0"/>
              </a:rPr>
              <a:t>	- Azure form recognizer</a:t>
            </a:r>
            <a:br>
              <a:rPr lang="en-US" sz="1500" b="0" i="0" dirty="0">
                <a:solidFill>
                  <a:schemeClr val="tx1"/>
                </a:solidFill>
                <a:effectLst/>
                <a:latin typeface="Goudy Old Style" panose="02020502050305020303" pitchFamily="18" charset="0"/>
              </a:rPr>
            </a:br>
            <a:r>
              <a:rPr lang="en-US" sz="1500" b="0" i="0" dirty="0">
                <a:solidFill>
                  <a:schemeClr val="tx1"/>
                </a:solidFill>
                <a:effectLst/>
                <a:latin typeface="Goudy Old Style" panose="02020502050305020303" pitchFamily="18" charset="0"/>
              </a:rPr>
              <a:t>	- Azure immersive reader</a:t>
            </a:r>
            <a:br>
              <a:rPr lang="en-US" sz="1500" b="0" i="0" dirty="0">
                <a:solidFill>
                  <a:schemeClr val="tx1"/>
                </a:solidFill>
                <a:effectLst/>
                <a:latin typeface="Goudy Old Style" panose="02020502050305020303" pitchFamily="18" charset="0"/>
              </a:rPr>
            </a:br>
            <a:r>
              <a:rPr lang="en-US" sz="1500" b="0" i="0" dirty="0">
                <a:solidFill>
                  <a:schemeClr val="tx1"/>
                </a:solidFill>
                <a:effectLst/>
                <a:latin typeface="Goudy Old Style" panose="02020502050305020303" pitchFamily="18" charset="0"/>
              </a:rPr>
              <a:t>	- </a:t>
            </a:r>
            <a:r>
              <a:rPr lang="en-SG" sz="1500" b="0" i="0" dirty="0">
                <a:solidFill>
                  <a:schemeClr val="tx1"/>
                </a:solidFill>
                <a:effectLst/>
                <a:latin typeface="Goudy Old Style" panose="02020502050305020303" pitchFamily="18" charset="0"/>
              </a:rPr>
              <a:t>Speech to text</a:t>
            </a:r>
            <a:br>
              <a:rPr lang="en-SG" sz="1500" b="0" i="0" dirty="0">
                <a:solidFill>
                  <a:schemeClr val="tx1"/>
                </a:solidFill>
                <a:effectLst/>
                <a:latin typeface="Goudy Old Style" panose="02020502050305020303" pitchFamily="18" charset="0"/>
              </a:rPr>
            </a:br>
            <a:r>
              <a:rPr lang="en-SG" sz="1500" b="0" i="0" dirty="0">
                <a:solidFill>
                  <a:schemeClr val="tx1"/>
                </a:solidFill>
                <a:effectLst/>
                <a:latin typeface="Goudy Old Style" panose="02020502050305020303" pitchFamily="18" charset="0"/>
              </a:rPr>
              <a:t>	- Speech translation</a:t>
            </a:r>
            <a:br>
              <a:rPr lang="en-SG" sz="1500" b="0" i="0" dirty="0">
                <a:solidFill>
                  <a:schemeClr val="tx1"/>
                </a:solidFill>
                <a:effectLst/>
                <a:latin typeface="Goudy Old Style" panose="02020502050305020303" pitchFamily="18" charset="0"/>
              </a:rPr>
            </a:br>
            <a:r>
              <a:rPr lang="en-SG" sz="1500" b="0" i="0" dirty="0">
                <a:solidFill>
                  <a:schemeClr val="tx1"/>
                </a:solidFill>
                <a:effectLst/>
                <a:latin typeface="Goudy Old Style" panose="02020502050305020303" pitchFamily="18" charset="0"/>
              </a:rPr>
              <a:t>	- Spatial Anchors </a:t>
            </a:r>
            <a:br>
              <a:rPr lang="en-SG" sz="1500" b="0" i="0" dirty="0">
                <a:solidFill>
                  <a:schemeClr val="tx1"/>
                </a:solidFill>
                <a:effectLst/>
                <a:latin typeface="Goudy Old Style" panose="02020502050305020303" pitchFamily="18" charset="0"/>
              </a:rPr>
            </a:br>
            <a:r>
              <a:rPr lang="en-SG" sz="1500" b="0" i="0" dirty="0">
                <a:solidFill>
                  <a:schemeClr val="tx1"/>
                </a:solidFill>
                <a:effectLst/>
                <a:latin typeface="Goudy Old Style" panose="02020502050305020303" pitchFamily="18" charset="0"/>
              </a:rPr>
              <a:t>	- Remote Rendering </a:t>
            </a:r>
            <a:br>
              <a:rPr lang="en-SG" sz="1500" b="0" dirty="0">
                <a:solidFill>
                  <a:schemeClr val="tx1"/>
                </a:solidFill>
                <a:latin typeface="Goudy Old Style" panose="02020502050305020303" pitchFamily="18" charset="0"/>
              </a:rPr>
            </a:br>
            <a:br>
              <a:rPr lang="en-SG" sz="1500" b="0" i="0" dirty="0">
                <a:solidFill>
                  <a:schemeClr val="tx1"/>
                </a:solidFill>
                <a:effectLst/>
                <a:latin typeface="Goudy Old Style" panose="02020502050305020303" pitchFamily="18" charset="0"/>
              </a:rPr>
            </a:br>
            <a:endParaRPr sz="1500" b="0" dirty="0">
              <a:solidFill>
                <a:schemeClr val="tx1"/>
              </a:solidFill>
              <a:latin typeface="Goudy Old Style" panose="02020502050305020303"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
          <p:cNvSpPr txBox="1">
            <a:spLocks noGrp="1"/>
          </p:cNvSpPr>
          <p:nvPr>
            <p:ph type="title"/>
          </p:nvPr>
        </p:nvSpPr>
        <p:spPr>
          <a:xfrm>
            <a:off x="470975" y="449290"/>
            <a:ext cx="82800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000" dirty="0"/>
              <a:t>Any Supporting Functional Documents</a:t>
            </a:r>
            <a:endParaRPr sz="2000" dirty="0"/>
          </a:p>
        </p:txBody>
      </p:sp>
      <p:sp>
        <p:nvSpPr>
          <p:cNvPr id="372" name="Google Shape;372;p6"/>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b="1" dirty="0">
                <a:solidFill>
                  <a:srgbClr val="222222"/>
                </a:solidFill>
                <a:highlight>
                  <a:srgbClr val="FFFFFF"/>
                </a:highlight>
                <a:latin typeface="Lato"/>
                <a:ea typeface="Lato"/>
                <a:cs typeface="Lato"/>
                <a:sym typeface="Lato"/>
              </a:rPr>
              <a:t>Our proposed work flow of the solution and its architecture is as below: </a:t>
            </a:r>
            <a:endParaRPr sz="1400" b="1" i="0" u="none" strike="noStrike" cap="none" dirty="0">
              <a:solidFill>
                <a:srgbClr val="000000"/>
              </a:solidFill>
              <a:latin typeface="Lato"/>
              <a:ea typeface="Lato"/>
              <a:cs typeface="Lato"/>
              <a:sym typeface="Lato"/>
            </a:endParaRPr>
          </a:p>
          <a:p>
            <a:pPr marL="91440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Lato"/>
              <a:ea typeface="Lato"/>
              <a:cs typeface="Lato"/>
              <a:sym typeface="Lato"/>
            </a:endParaRPr>
          </a:p>
        </p:txBody>
      </p:sp>
      <p:pic>
        <p:nvPicPr>
          <p:cNvPr id="3" name="Picture 2">
            <a:extLst>
              <a:ext uri="{FF2B5EF4-FFF2-40B4-BE49-F238E27FC236}">
                <a16:creationId xmlns:a16="http://schemas.microsoft.com/office/drawing/2014/main" id="{2EF7C40A-F66A-BCDC-C0AE-C11A1A215AB1}"/>
              </a:ext>
            </a:extLst>
          </p:cNvPr>
          <p:cNvPicPr>
            <a:picLocks noChangeAspect="1"/>
          </p:cNvPicPr>
          <p:nvPr/>
        </p:nvPicPr>
        <p:blipFill>
          <a:blip r:embed="rId3"/>
          <a:stretch>
            <a:fillRect/>
          </a:stretch>
        </p:blipFill>
        <p:spPr>
          <a:xfrm>
            <a:off x="2083981" y="1644138"/>
            <a:ext cx="4586177" cy="324222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7"/>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000" dirty="0">
                <a:solidFill>
                  <a:srgbClr val="222222"/>
                </a:solidFill>
                <a:highlight>
                  <a:srgbClr val="FFFFFF"/>
                </a:highlight>
              </a:rPr>
              <a:t>Key Differentiators &amp; Adoption Plan</a:t>
            </a:r>
            <a:endParaRPr sz="2000" dirty="0"/>
          </a:p>
        </p:txBody>
      </p:sp>
      <p:sp>
        <p:nvSpPr>
          <p:cNvPr id="378" name="Google Shape;378;p7"/>
          <p:cNvSpPr txBox="1"/>
          <p:nvPr/>
        </p:nvSpPr>
        <p:spPr>
          <a:xfrm>
            <a:off x="515329" y="805550"/>
            <a:ext cx="8238600" cy="3414300"/>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400"/>
              <a:buFont typeface="Arial"/>
              <a:buNone/>
            </a:pPr>
            <a:r>
              <a:rPr lang="en" sz="1400" b="1" i="0" u="none" strike="noStrike" cap="none" dirty="0">
                <a:solidFill>
                  <a:srgbClr val="222222"/>
                </a:solidFill>
                <a:highlight>
                  <a:srgbClr val="FFFFFF"/>
                </a:highlight>
                <a:latin typeface="Lato"/>
                <a:ea typeface="Lato"/>
                <a:cs typeface="Lato"/>
                <a:sym typeface="Lato"/>
              </a:rPr>
              <a:t>How is your solution better than alternatives and how do you plan to build adoption?</a:t>
            </a:r>
          </a:p>
          <a:p>
            <a:pPr marL="0" marR="0" lvl="0" indent="0" rtl="0">
              <a:lnSpc>
                <a:spcPct val="100000"/>
              </a:lnSpc>
              <a:spcBef>
                <a:spcPts val="0"/>
              </a:spcBef>
              <a:spcAft>
                <a:spcPts val="0"/>
              </a:spcAft>
              <a:buClr>
                <a:srgbClr val="000000"/>
              </a:buClr>
              <a:buSzPts val="1400"/>
              <a:buFont typeface="Arial"/>
              <a:buNone/>
            </a:pPr>
            <a:endParaRPr lang="en" b="1" dirty="0">
              <a:solidFill>
                <a:srgbClr val="222222"/>
              </a:solidFill>
              <a:highlight>
                <a:srgbClr val="FFFFFF"/>
              </a:highlight>
              <a:latin typeface="Lato"/>
              <a:ea typeface="Lato"/>
              <a:cs typeface="Lato"/>
              <a:sym typeface="Lato"/>
            </a:endParaRPr>
          </a:p>
          <a:p>
            <a:pPr marL="0" marR="0" lvl="0" indent="0" rtl="0">
              <a:lnSpc>
                <a:spcPct val="100000"/>
              </a:lnSpc>
              <a:spcBef>
                <a:spcPts val="0"/>
              </a:spcBef>
              <a:spcAft>
                <a:spcPts val="0"/>
              </a:spcAft>
              <a:buClr>
                <a:srgbClr val="000000"/>
              </a:buClr>
              <a:buSzPts val="1400"/>
              <a:buFont typeface="Arial"/>
              <a:buNone/>
            </a:pPr>
            <a:r>
              <a:rPr lang="en" sz="1500" i="0" u="none" strike="noStrike" cap="none" dirty="0">
                <a:solidFill>
                  <a:srgbClr val="222222"/>
                </a:solidFill>
                <a:highlight>
                  <a:srgbClr val="FFFFFF"/>
                </a:highlight>
                <a:latin typeface="Goudy Old Style" panose="02020502050305020303" pitchFamily="18" charset="0"/>
                <a:ea typeface="Lato"/>
                <a:cs typeface="Lato"/>
                <a:sym typeface="Lato"/>
              </a:rPr>
              <a:t>Our solution is better than the alternatives because it proposes to solve more than one problem at a time. In our structure we have included the following aspects: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 sz="1500" dirty="0">
                <a:solidFill>
                  <a:srgbClr val="222222"/>
                </a:solidFill>
                <a:highlight>
                  <a:srgbClr val="FFFFFF"/>
                </a:highlight>
                <a:latin typeface="Goudy Old Style" panose="02020502050305020303" pitchFamily="18" charset="0"/>
                <a:ea typeface="Lato"/>
                <a:cs typeface="Lato"/>
                <a:sym typeface="Lato"/>
              </a:rPr>
              <a:t>We have speech recognition technology by the use of conversational AI that helps us support multiple Indian languages.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 sz="1500" dirty="0">
                <a:solidFill>
                  <a:srgbClr val="222222"/>
                </a:solidFill>
                <a:highlight>
                  <a:srgbClr val="FFFFFF"/>
                </a:highlight>
                <a:latin typeface="Goudy Old Style" panose="02020502050305020303" pitchFamily="18" charset="0"/>
                <a:ea typeface="Lato"/>
                <a:cs typeface="Lato"/>
                <a:sym typeface="Lato"/>
              </a:rPr>
              <a:t>The avatar created for this solution connects with the customers at a more personal level i.e., it is personalized for all the customers.As it is virtual it can help more than one person at a time.</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 sz="1500" dirty="0">
                <a:solidFill>
                  <a:srgbClr val="222222"/>
                </a:solidFill>
                <a:highlight>
                  <a:srgbClr val="FFFFFF"/>
                </a:highlight>
                <a:latin typeface="Goudy Old Style" panose="02020502050305020303" pitchFamily="18" charset="0"/>
                <a:ea typeface="Lato"/>
                <a:cs typeface="Lato"/>
                <a:sym typeface="Lato"/>
              </a:rPr>
              <a:t>The avatar helps us to replace all the paper work and also saves time of the customers.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 sz="1500" i="0" u="none" strike="noStrike" cap="none" dirty="0">
                <a:solidFill>
                  <a:srgbClr val="222222"/>
                </a:solidFill>
                <a:highlight>
                  <a:srgbClr val="FFFFFF"/>
                </a:highlight>
                <a:latin typeface="Goudy Old Style" panose="02020502050305020303" pitchFamily="18" charset="0"/>
                <a:ea typeface="Lato"/>
                <a:cs typeface="Lato"/>
                <a:sym typeface="Lato"/>
              </a:rPr>
              <a:t>It is a fri</a:t>
            </a:r>
            <a:r>
              <a:rPr lang="en" sz="1500" dirty="0">
                <a:solidFill>
                  <a:srgbClr val="222222"/>
                </a:solidFill>
                <a:highlight>
                  <a:srgbClr val="FFFFFF"/>
                </a:highlight>
                <a:latin typeface="Goudy Old Style" panose="02020502050305020303" pitchFamily="18" charset="0"/>
                <a:ea typeface="Lato"/>
                <a:cs typeface="Lato"/>
                <a:sym typeface="Lato"/>
              </a:rPr>
              <a:t>endly avatar that also helps the new customers cope up with any social anxiety. </a:t>
            </a:r>
            <a:endParaRPr lang="en" sz="1500" i="0" u="none" strike="noStrike" cap="none" dirty="0">
              <a:solidFill>
                <a:srgbClr val="222222"/>
              </a:solidFill>
              <a:highlight>
                <a:srgbClr val="FFFFFF"/>
              </a:highlight>
              <a:latin typeface="Goudy Old Style" panose="02020502050305020303" pitchFamily="18" charset="0"/>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0" y="248093"/>
            <a:ext cx="920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dirty="0">
                <a:solidFill>
                  <a:schemeClr val="tx1"/>
                </a:solidFill>
                <a:latin typeface="Lato"/>
                <a:ea typeface="Lato"/>
                <a:cs typeface="Lato"/>
                <a:sym typeface="Lato"/>
              </a:rPr>
              <a:t>GitHub Repository Link &amp; </a:t>
            </a:r>
            <a:r>
              <a:rPr lang="en" sz="2000" b="1" i="0" u="none" strike="noStrike" cap="none" dirty="0">
                <a:solidFill>
                  <a:schemeClr val="tx1"/>
                </a:solidFill>
                <a:highlight>
                  <a:srgbClr val="FFFFFF"/>
                </a:highlight>
                <a:latin typeface="Lato"/>
                <a:ea typeface="Lato"/>
                <a:cs typeface="Lato"/>
                <a:sym typeface="Lato"/>
              </a:rPr>
              <a:t>supporting diagrams, screenshots, if any</a:t>
            </a:r>
            <a:endParaRPr sz="2000" b="1" i="0" u="none" strike="noStrike" cap="none" dirty="0">
              <a:solidFill>
                <a:schemeClr val="tx1"/>
              </a:solidFill>
              <a:latin typeface="Lato"/>
              <a:ea typeface="Lato"/>
              <a:cs typeface="Lato"/>
              <a:sym typeface="Lato"/>
            </a:endParaRPr>
          </a:p>
        </p:txBody>
      </p:sp>
      <p:sp>
        <p:nvSpPr>
          <p:cNvPr id="384" name="Google Shape;384;p8"/>
          <p:cNvSpPr txBox="1"/>
          <p:nvPr/>
        </p:nvSpPr>
        <p:spPr>
          <a:xfrm>
            <a:off x="311888" y="980355"/>
            <a:ext cx="8386200" cy="83096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Lato"/>
                <a:ea typeface="Lato"/>
                <a:cs typeface="Lato"/>
                <a:sym typeface="Lato"/>
              </a:rPr>
              <a:t>GitHub Repository Link: </a:t>
            </a:r>
            <a:r>
              <a:rPr lang="en-US" sz="1400" b="0" i="0" u="none" strike="noStrike" cap="none" dirty="0">
                <a:solidFill>
                  <a:srgbClr val="000000"/>
                </a:solidFill>
                <a:latin typeface="Lato"/>
                <a:ea typeface="Lato"/>
                <a:cs typeface="Lato"/>
                <a:sym typeface="Lato"/>
                <a:hlinkClick r:id="rId3"/>
              </a:rPr>
              <a:t>https://github.com/Priyanka-Masha/Bank-of-Baroda-Virtual-Avatar</a:t>
            </a:r>
            <a:r>
              <a:rPr lang="en-US" sz="1400" b="0" i="0" u="none" strike="noStrike" cap="none" dirty="0">
                <a:solidFill>
                  <a:srgbClr val="000000"/>
                </a:solidFill>
                <a:latin typeface="Lato"/>
                <a:ea typeface="Lato"/>
                <a:cs typeface="Lato"/>
                <a:sym typeface="Lato"/>
              </a:rPr>
              <a:t> </a:t>
            </a:r>
          </a:p>
          <a:p>
            <a:pPr marL="0" marR="0" lvl="0" indent="0" algn="l" rtl="0">
              <a:lnSpc>
                <a:spcPct val="100000"/>
              </a:lnSpc>
              <a:spcBef>
                <a:spcPts val="0"/>
              </a:spcBef>
              <a:spcAft>
                <a:spcPts val="0"/>
              </a:spcAft>
              <a:buClr>
                <a:srgbClr val="000000"/>
              </a:buClr>
              <a:buSzPts val="1400"/>
              <a:buFont typeface="Arial"/>
              <a:buNone/>
            </a:pPr>
            <a:endParaRPr lang="en-US" dirty="0">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US" dirty="0">
                <a:latin typeface="Lato"/>
                <a:ea typeface="Lato"/>
                <a:cs typeface="Lato"/>
                <a:sym typeface="Lato"/>
              </a:rPr>
              <a:t>Supporting Diagrams: </a:t>
            </a:r>
            <a:endParaRPr sz="1400" b="0" i="0" u="none" strike="noStrike" cap="none" dirty="0">
              <a:solidFill>
                <a:srgbClr val="000000"/>
              </a:solidFill>
              <a:latin typeface="Lato"/>
              <a:ea typeface="Lato"/>
              <a:cs typeface="Lato"/>
              <a:sym typeface="Lato"/>
            </a:endParaRPr>
          </a:p>
        </p:txBody>
      </p:sp>
      <p:sp>
        <p:nvSpPr>
          <p:cNvPr id="6" name="TextBox 5">
            <a:extLst>
              <a:ext uri="{FF2B5EF4-FFF2-40B4-BE49-F238E27FC236}">
                <a16:creationId xmlns:a16="http://schemas.microsoft.com/office/drawing/2014/main" id="{8F7FC31A-5829-1166-9157-54A2CF6CD43E}"/>
              </a:ext>
            </a:extLst>
          </p:cNvPr>
          <p:cNvSpPr txBox="1"/>
          <p:nvPr/>
        </p:nvSpPr>
        <p:spPr>
          <a:xfrm>
            <a:off x="773435" y="1892575"/>
            <a:ext cx="7662530" cy="2879210"/>
          </a:xfrm>
          <a:prstGeom prst="rect">
            <a:avLst/>
          </a:prstGeom>
          <a:solidFill>
            <a:schemeClr val="accent1">
              <a:lumMod val="40000"/>
              <a:lumOff val="60000"/>
            </a:schemeClr>
          </a:solidFill>
        </p:spPr>
        <p:txBody>
          <a:bodyPr wrap="square" rtlCol="0">
            <a:spAutoFit/>
          </a:bodyPr>
          <a:lstStyle/>
          <a:p>
            <a:endParaRPr lang="en-SG" dirty="0"/>
          </a:p>
        </p:txBody>
      </p:sp>
      <p:pic>
        <p:nvPicPr>
          <p:cNvPr id="8" name="Picture 7">
            <a:extLst>
              <a:ext uri="{FF2B5EF4-FFF2-40B4-BE49-F238E27FC236}">
                <a16:creationId xmlns:a16="http://schemas.microsoft.com/office/drawing/2014/main" id="{26734D5B-6AFA-A672-545D-7D03B9645A7B}"/>
              </a:ext>
            </a:extLst>
          </p:cNvPr>
          <p:cNvPicPr>
            <a:picLocks noChangeAspect="1"/>
          </p:cNvPicPr>
          <p:nvPr/>
        </p:nvPicPr>
        <p:blipFill>
          <a:blip r:embed="rId4"/>
          <a:stretch>
            <a:fillRect/>
          </a:stretch>
        </p:blipFill>
        <p:spPr>
          <a:xfrm>
            <a:off x="5043476" y="1960679"/>
            <a:ext cx="2615411" cy="26154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8562A05A-3A9F-371E-516C-E5063907FAE4}"/>
              </a:ext>
            </a:extLst>
          </p:cNvPr>
          <p:cNvPicPr>
            <a:picLocks noChangeAspect="1"/>
          </p:cNvPicPr>
          <p:nvPr/>
        </p:nvPicPr>
        <p:blipFill>
          <a:blip r:embed="rId5"/>
          <a:stretch>
            <a:fillRect/>
          </a:stretch>
        </p:blipFill>
        <p:spPr>
          <a:xfrm>
            <a:off x="1485113" y="1960679"/>
            <a:ext cx="2615411" cy="26154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9"/>
          <p:cNvSpPr txBox="1">
            <a:spLocks noGrp="1"/>
          </p:cNvSpPr>
          <p:nvPr>
            <p:ph type="title"/>
          </p:nvPr>
        </p:nvSpPr>
        <p:spPr>
          <a:xfrm>
            <a:off x="339712" y="1399474"/>
            <a:ext cx="8649300" cy="8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600" dirty="0"/>
              <a:t>Thank You</a:t>
            </a:r>
            <a:endParaRPr sz="3600" dirty="0"/>
          </a:p>
        </p:txBody>
      </p:sp>
      <p:sp>
        <p:nvSpPr>
          <p:cNvPr id="390" name="Google Shape;390;p9"/>
          <p:cNvSpPr txBox="1">
            <a:spLocks noGrp="1"/>
          </p:cNvSpPr>
          <p:nvPr>
            <p:ph type="subTitle" idx="1"/>
          </p:nvPr>
        </p:nvSpPr>
        <p:spPr>
          <a:xfrm>
            <a:off x="339712" y="2113542"/>
            <a:ext cx="4559100" cy="252934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r>
              <a:rPr lang="en" sz="1500" dirty="0"/>
              <a:t>Team member names:</a:t>
            </a:r>
            <a:br>
              <a:rPr lang="en" sz="1500" dirty="0"/>
            </a:br>
            <a:endParaRPr lang="en" sz="1500" dirty="0"/>
          </a:p>
          <a:p>
            <a:pPr marL="0" lvl="0" indent="0" algn="l" rtl="0">
              <a:lnSpc>
                <a:spcPct val="100000"/>
              </a:lnSpc>
              <a:spcBef>
                <a:spcPts val="0"/>
              </a:spcBef>
              <a:spcAft>
                <a:spcPts val="1600"/>
              </a:spcAft>
              <a:buSzPts val="1800"/>
              <a:buNone/>
            </a:pPr>
            <a:r>
              <a:rPr lang="en" sz="1500" dirty="0"/>
              <a:t>Priyanka C</a:t>
            </a:r>
          </a:p>
          <a:p>
            <a:pPr marL="0" lvl="0" indent="0" algn="l" rtl="0">
              <a:lnSpc>
                <a:spcPct val="100000"/>
              </a:lnSpc>
              <a:spcBef>
                <a:spcPts val="0"/>
              </a:spcBef>
              <a:spcAft>
                <a:spcPts val="1600"/>
              </a:spcAft>
              <a:buSzPts val="1800"/>
              <a:buNone/>
            </a:pPr>
            <a:r>
              <a:rPr lang="en" sz="1500" dirty="0"/>
              <a:t>Noel Paatrick </a:t>
            </a:r>
          </a:p>
          <a:p>
            <a:pPr marL="0" lvl="0" indent="0" algn="l" rtl="0">
              <a:lnSpc>
                <a:spcPct val="100000"/>
              </a:lnSpc>
              <a:spcBef>
                <a:spcPts val="0"/>
              </a:spcBef>
              <a:spcAft>
                <a:spcPts val="1600"/>
              </a:spcAft>
              <a:buSzPts val="1800"/>
              <a:buNone/>
            </a:pPr>
            <a:r>
              <a:rPr lang="en" sz="1500" dirty="0"/>
              <a:t>Mohammed Irshad </a:t>
            </a:r>
          </a:p>
          <a:p>
            <a:pPr marL="0" lvl="0" indent="0" algn="l" rtl="0">
              <a:lnSpc>
                <a:spcPct val="100000"/>
              </a:lnSpc>
              <a:spcBef>
                <a:spcPts val="0"/>
              </a:spcBef>
              <a:spcAft>
                <a:spcPts val="1600"/>
              </a:spcAft>
              <a:buSzPts val="1800"/>
              <a:buNone/>
            </a:pPr>
            <a:r>
              <a:rPr lang="en" sz="1500" dirty="0"/>
              <a:t>Jaggajit Vasishta R </a:t>
            </a:r>
            <a:endParaRPr sz="1500" dirty="0"/>
          </a:p>
        </p:txBody>
      </p:sp>
    </p:spTree>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685</Words>
  <Application>Microsoft Office PowerPoint</Application>
  <PresentationFormat>On-screen Show (16:9)</PresentationFormat>
  <Paragraphs>46</Paragraphs>
  <Slides>9</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Goudy Old Style</vt:lpstr>
      <vt:lpstr>Trebuchet MS</vt:lpstr>
      <vt:lpstr>Lato</vt:lpstr>
      <vt:lpstr>Arial</vt:lpstr>
      <vt:lpstr>Lato Black</vt:lpstr>
      <vt:lpstr>TI Template</vt:lpstr>
      <vt:lpstr>TI Template</vt:lpstr>
      <vt:lpstr>Bank of Baroda Hackathon - 2022                       </vt:lpstr>
      <vt:lpstr>Problem Statement?</vt:lpstr>
      <vt:lpstr>User Segment &amp; Pain Points</vt:lpstr>
      <vt:lpstr>Pre-Requisite</vt:lpstr>
      <vt:lpstr>Azure tools or resources</vt:lpstr>
      <vt:lpstr>Any Supporting Functional Documents</vt:lpstr>
      <vt:lpstr>Key Differentiators &amp; Adoption Plan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of Baroda Hackathon - 2022                       </dc:title>
  <dc:creator>PRIYANKA</dc:creator>
  <cp:lastModifiedBy>Priyanka Chandrasekaran</cp:lastModifiedBy>
  <cp:revision>1</cp:revision>
  <dcterms:modified xsi:type="dcterms:W3CDTF">2022-09-20T18:10:18Z</dcterms:modified>
</cp:coreProperties>
</file>